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9"/>
  </p:notesMasterIdLst>
  <p:sldIdLst>
    <p:sldId id="283" r:id="rId2"/>
    <p:sldId id="257" r:id="rId3"/>
    <p:sldId id="312" r:id="rId4"/>
    <p:sldId id="313" r:id="rId5"/>
    <p:sldId id="324" r:id="rId6"/>
    <p:sldId id="325" r:id="rId7"/>
    <p:sldId id="314" r:id="rId8"/>
    <p:sldId id="315" r:id="rId9"/>
    <p:sldId id="326" r:id="rId10"/>
    <p:sldId id="328" r:id="rId11"/>
    <p:sldId id="327" r:id="rId12"/>
    <p:sldId id="318" r:id="rId13"/>
    <p:sldId id="321" r:id="rId14"/>
    <p:sldId id="319" r:id="rId15"/>
    <p:sldId id="323" r:id="rId16"/>
    <p:sldId id="322" r:id="rId17"/>
    <p:sldId id="298" r:id="rId18"/>
  </p:sldIdLst>
  <p:sldSz cx="18288000" cy="10287000"/>
  <p:notesSz cx="6858000" cy="9144000"/>
  <p:embeddedFontLst>
    <p:embeddedFont>
      <p:font typeface="맑은 고딕" panose="020B0503020000020004" pitchFamily="34" charset="-127"/>
      <p:regular r:id="rId20"/>
      <p:bold r:id="rId21"/>
    </p:embeddedFont>
    <p:embeddedFont>
      <p:font typeface="宋体" panose="02010600030101010101" pitchFamily="2" charset="-122"/>
      <p:regular r:id="rId22"/>
    </p:embeddedFont>
    <p:embeddedFont>
      <p:font typeface="Klein Bold" panose="02000503060000020004"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667B"/>
    <a:srgbClr val="718BAB"/>
    <a:srgbClr val="F2F3F6"/>
    <a:srgbClr val="395983"/>
    <a:srgbClr val="E7ECF1"/>
    <a:srgbClr val="ECEBF7"/>
    <a:srgbClr val="EEEDFA"/>
    <a:srgbClr val="F6F6FC"/>
    <a:srgbClr val="F7F9FB"/>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4EE39C-AAB3-4501-93E8-80463EDFE7DE}" v="57" dt="2025-12-16T02:41:17.281"/>
    <p1510:client id="{20234B96-A435-3140-B5FB-FE5D97AA59DA}" v="250" dt="2025-12-16T11:13:33.738"/>
    <p1510:client id="{2F6047B9-D549-04D6-8F83-DDFC064AE7C9}" v="30" dt="2025-12-16T12:05:15.469"/>
    <p1510:client id="{AA81BD03-523A-C9E2-A879-5C5F47162954}" v="1" dt="2025-12-16T13:47:26.52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72872"/>
  </p:normalViewPr>
  <p:slideViewPr>
    <p:cSldViewPr snapToGrid="0">
      <p:cViewPr varScale="1">
        <p:scale>
          <a:sx n="51" d="100"/>
          <a:sy n="51" d="100"/>
        </p:scale>
        <p:origin x="1656"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D85E3-CB5E-49C9-BEFA-12723929612F}" type="datetimeFigureOut">
              <a:rPr lang="ko-KR" altLang="en-US" smtClean="0"/>
              <a:t>2025. 12. 17.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6CC28-87EE-4A40-856D-4B3C7DF21F7C}" type="slidenum">
              <a:rPr lang="ko-KR" altLang="en-US" smtClean="0"/>
              <a:t>‹#›</a:t>
            </a:fld>
            <a:endParaRPr lang="ko-KR" altLang="en-US"/>
          </a:p>
        </p:txBody>
      </p:sp>
    </p:spTree>
    <p:extLst>
      <p:ext uri="{BB962C8B-B14F-4D97-AF65-F5344CB8AC3E}">
        <p14:creationId xmlns:p14="http://schemas.microsoft.com/office/powerpoint/2010/main" val="248319820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Good afternoon everyone. Our research is titled “Shall I have a late-night snack or not?” Using Ethos, Pathos, and Logos in Persuasive AI for Self-Control Dilemmas. This work explores how AI can support people when they face everyday self-control decisions, such as late-night snacking, procrastination, or avoiding exercise. Our research team includes </a:t>
            </a:r>
            <a:r>
              <a:rPr lang="en-US" sz="1200" b="0" i="0" u="none" strike="noStrike" kern="1200" dirty="0" err="1">
                <a:solidFill>
                  <a:schemeClr val="tx1"/>
                </a:solidFill>
                <a:effectLst/>
                <a:latin typeface="+mn-lt"/>
                <a:ea typeface="+mn-ea"/>
                <a:cs typeface="+mn-cs"/>
              </a:rPr>
              <a:t>Yebom</a:t>
            </a:r>
            <a:r>
              <a:rPr lang="en-US" sz="1200" b="0" i="0" u="none" strike="noStrike" kern="1200" dirty="0">
                <a:solidFill>
                  <a:schemeClr val="tx1"/>
                </a:solidFill>
                <a:effectLst/>
                <a:latin typeface="+mn-lt"/>
                <a:ea typeface="+mn-ea"/>
                <a:cs typeface="+mn-cs"/>
              </a:rPr>
              <a:t> Choi, </a:t>
            </a:r>
            <a:r>
              <a:rPr lang="en-US" sz="1200" b="0" i="0" u="none" strike="noStrike" kern="1200" dirty="0" err="1">
                <a:solidFill>
                  <a:schemeClr val="tx1"/>
                </a:solidFill>
                <a:effectLst/>
                <a:latin typeface="+mn-lt"/>
                <a:ea typeface="+mn-ea"/>
                <a:cs typeface="+mn-cs"/>
              </a:rPr>
              <a:t>Hayeon</a:t>
            </a:r>
            <a:r>
              <a:rPr lang="en-US" sz="1200" b="0" i="0" u="none" strike="noStrike" kern="1200" dirty="0">
                <a:solidFill>
                  <a:schemeClr val="tx1"/>
                </a:solidFill>
                <a:effectLst/>
                <a:latin typeface="+mn-lt"/>
                <a:ea typeface="+mn-ea"/>
                <a:cs typeface="+mn-cs"/>
              </a:rPr>
              <a:t> Yang, Somi Joo, </a:t>
            </a:r>
            <a:r>
              <a:rPr lang="en-US" sz="1200" b="0" i="0" u="none" strike="noStrike" kern="1200" dirty="0" err="1">
                <a:solidFill>
                  <a:schemeClr val="tx1"/>
                </a:solidFill>
                <a:effectLst/>
                <a:latin typeface="+mn-lt"/>
                <a:ea typeface="+mn-ea"/>
                <a:cs typeface="+mn-cs"/>
              </a:rPr>
              <a:t>Yuqian</a:t>
            </a:r>
            <a:r>
              <a:rPr lang="en-US" sz="1200" b="0" i="0" u="none" strike="noStrike" kern="1200" dirty="0">
                <a:solidFill>
                  <a:schemeClr val="tx1"/>
                </a:solidFill>
                <a:effectLst/>
                <a:latin typeface="+mn-lt"/>
                <a:ea typeface="+mn-ea"/>
                <a:cs typeface="+mn-cs"/>
              </a:rPr>
              <a:t> Zheng, and Tengis </a:t>
            </a:r>
            <a:r>
              <a:rPr lang="en-US" sz="1200" b="0" i="0" u="none" strike="noStrike" kern="1200" dirty="0" err="1">
                <a:solidFill>
                  <a:schemeClr val="tx1"/>
                </a:solidFill>
                <a:effectLst/>
                <a:latin typeface="+mn-lt"/>
                <a:ea typeface="+mn-ea"/>
                <a:cs typeface="+mn-cs"/>
              </a:rPr>
              <a:t>Nomundari</a:t>
            </a:r>
            <a:r>
              <a:rPr lang="en-US" sz="1200" b="0" i="0" u="none" strike="noStrike" kern="1200" dirty="0">
                <a:solidFill>
                  <a:schemeClr val="tx1"/>
                </a:solidFill>
                <a:effectLst/>
                <a:latin typeface="+mn-lt"/>
                <a:ea typeface="+mn-ea"/>
                <a:cs typeface="+mn-cs"/>
              </a:rPr>
              <a: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B06CC28-87EE-4A40-856D-4B3C7DF21F7C}" type="slidenum">
              <a:rPr lang="ko-KR" altLang="en-US" smtClean="0"/>
              <a:t>1</a:t>
            </a:fld>
            <a:endParaRPr lang="ko-KR" altLang="en-US"/>
          </a:p>
        </p:txBody>
      </p:sp>
    </p:spTree>
    <p:extLst>
      <p:ext uri="{BB962C8B-B14F-4D97-AF65-F5344CB8AC3E}">
        <p14:creationId xmlns:p14="http://schemas.microsoft.com/office/powerpoint/2010/main" val="3563797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25AD-C9A6-D5EB-A713-72184C861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9A803-3892-0E20-E8E1-9B2FF0DD2C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8835B0-B9A5-1EC6-4D18-8D40E8FD45A1}"/>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09CF0CD1-BDD7-7BBF-517F-2A80392A7613}"/>
              </a:ext>
            </a:extLst>
          </p:cNvPr>
          <p:cNvSpPr>
            <a:spLocks noGrp="1"/>
          </p:cNvSpPr>
          <p:nvPr>
            <p:ph type="sldNum" sz="quarter" idx="5"/>
          </p:nvPr>
        </p:nvSpPr>
        <p:spPr/>
        <p:txBody>
          <a:bodyPr/>
          <a:lstStyle/>
          <a:p>
            <a:fld id="{5B06CC28-87EE-4A40-856D-4B3C7DF21F7C}" type="slidenum">
              <a:rPr lang="ko-KR" altLang="en-US" smtClean="0"/>
              <a:t>10</a:t>
            </a:fld>
            <a:endParaRPr lang="ko-KR" altLang="en-US"/>
          </a:p>
        </p:txBody>
      </p:sp>
    </p:spTree>
    <p:extLst>
      <p:ext uri="{BB962C8B-B14F-4D97-AF65-F5344CB8AC3E}">
        <p14:creationId xmlns:p14="http://schemas.microsoft.com/office/powerpoint/2010/main" val="142929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21D5-F6B9-2E59-FFAC-DAD0AECCC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CFFCC-2374-0168-15D6-40DB95E41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318513-B328-A75E-3D34-6A6472EBC3FC}"/>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95267790-AE1D-9DA4-17D7-B57CAA7E72FD}"/>
              </a:ext>
            </a:extLst>
          </p:cNvPr>
          <p:cNvSpPr>
            <a:spLocks noGrp="1"/>
          </p:cNvSpPr>
          <p:nvPr>
            <p:ph type="sldNum" sz="quarter" idx="5"/>
          </p:nvPr>
        </p:nvSpPr>
        <p:spPr/>
        <p:txBody>
          <a:bodyPr/>
          <a:lstStyle/>
          <a:p>
            <a:fld id="{5B06CC28-87EE-4A40-856D-4B3C7DF21F7C}" type="slidenum">
              <a:rPr lang="ko-KR" altLang="en-US" smtClean="0"/>
              <a:t>11</a:t>
            </a:fld>
            <a:endParaRPr lang="ko-KR" altLang="en-US"/>
          </a:p>
        </p:txBody>
      </p:sp>
    </p:spTree>
    <p:extLst>
      <p:ext uri="{BB962C8B-B14F-4D97-AF65-F5344CB8AC3E}">
        <p14:creationId xmlns:p14="http://schemas.microsoft.com/office/powerpoint/2010/main" val="144976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7976A-3A29-AF6C-FAA1-FFD7BDFA4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1978B7-C4B5-0341-AD1A-8AB808990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EA75D-5DF0-1777-3B85-35E4E1D74FAF}"/>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D3BE7829-0169-D7A9-2026-FD22B47FFBAA}"/>
              </a:ext>
            </a:extLst>
          </p:cNvPr>
          <p:cNvSpPr>
            <a:spLocks noGrp="1"/>
          </p:cNvSpPr>
          <p:nvPr>
            <p:ph type="sldNum" sz="quarter" idx="5"/>
          </p:nvPr>
        </p:nvSpPr>
        <p:spPr/>
        <p:txBody>
          <a:bodyPr/>
          <a:lstStyle/>
          <a:p>
            <a:fld id="{5B06CC28-87EE-4A40-856D-4B3C7DF21F7C}" type="slidenum">
              <a:rPr lang="ko-KR" altLang="en-US" smtClean="0"/>
              <a:t>12</a:t>
            </a:fld>
            <a:endParaRPr lang="ko-KR" altLang="en-US"/>
          </a:p>
        </p:txBody>
      </p:sp>
    </p:spTree>
    <p:extLst>
      <p:ext uri="{BB962C8B-B14F-4D97-AF65-F5344CB8AC3E}">
        <p14:creationId xmlns:p14="http://schemas.microsoft.com/office/powerpoint/2010/main" val="393238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2F0B0-AC79-E535-C97A-6B4ED0B28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27D43-FA19-BEEF-96A0-F38E7CD30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0CC19-4F80-F223-1574-24F94E473042}"/>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4769DD90-B90E-BE7A-D254-8C3910949B57}"/>
              </a:ext>
            </a:extLst>
          </p:cNvPr>
          <p:cNvSpPr>
            <a:spLocks noGrp="1"/>
          </p:cNvSpPr>
          <p:nvPr>
            <p:ph type="sldNum" sz="quarter" idx="5"/>
          </p:nvPr>
        </p:nvSpPr>
        <p:spPr/>
        <p:txBody>
          <a:bodyPr/>
          <a:lstStyle/>
          <a:p>
            <a:fld id="{5B06CC28-87EE-4A40-856D-4B3C7DF21F7C}" type="slidenum">
              <a:rPr lang="ko-KR" altLang="en-US" smtClean="0"/>
              <a:t>13</a:t>
            </a:fld>
            <a:endParaRPr lang="ko-KR" altLang="en-US"/>
          </a:p>
        </p:txBody>
      </p:sp>
    </p:spTree>
    <p:extLst>
      <p:ext uri="{BB962C8B-B14F-4D97-AF65-F5344CB8AC3E}">
        <p14:creationId xmlns:p14="http://schemas.microsoft.com/office/powerpoint/2010/main" val="244252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0A15-0A42-CDCF-9D19-C57FE6475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181960-0610-B789-2320-6EEF220D4B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C534E-FF3F-D0FE-CDB0-6473CD057A03}"/>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9AAD0783-EBE2-61EF-1C9C-4623DAAB3494}"/>
              </a:ext>
            </a:extLst>
          </p:cNvPr>
          <p:cNvSpPr>
            <a:spLocks noGrp="1"/>
          </p:cNvSpPr>
          <p:nvPr>
            <p:ph type="sldNum" sz="quarter" idx="5"/>
          </p:nvPr>
        </p:nvSpPr>
        <p:spPr/>
        <p:txBody>
          <a:bodyPr/>
          <a:lstStyle/>
          <a:p>
            <a:fld id="{5B06CC28-87EE-4A40-856D-4B3C7DF21F7C}" type="slidenum">
              <a:rPr lang="ko-KR" altLang="en-US" smtClean="0"/>
              <a:t>14</a:t>
            </a:fld>
            <a:endParaRPr lang="ko-KR" altLang="en-US"/>
          </a:p>
        </p:txBody>
      </p:sp>
    </p:spTree>
    <p:extLst>
      <p:ext uri="{BB962C8B-B14F-4D97-AF65-F5344CB8AC3E}">
        <p14:creationId xmlns:p14="http://schemas.microsoft.com/office/powerpoint/2010/main" val="2401940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B265C-E5C0-32D6-3C4A-C1F5E442F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A8594-8B6B-490F-AB86-52F9F0028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19A73-B5AF-D83C-3E53-44AC5B73E809}"/>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748AE41A-2E83-3957-A416-3F48BB854F60}"/>
              </a:ext>
            </a:extLst>
          </p:cNvPr>
          <p:cNvSpPr>
            <a:spLocks noGrp="1"/>
          </p:cNvSpPr>
          <p:nvPr>
            <p:ph type="sldNum" sz="quarter" idx="5"/>
          </p:nvPr>
        </p:nvSpPr>
        <p:spPr/>
        <p:txBody>
          <a:bodyPr/>
          <a:lstStyle/>
          <a:p>
            <a:fld id="{5B06CC28-87EE-4A40-856D-4B3C7DF21F7C}" type="slidenum">
              <a:rPr lang="ko-KR" altLang="en-US" smtClean="0"/>
              <a:t>15</a:t>
            </a:fld>
            <a:endParaRPr lang="ko-KR" altLang="en-US"/>
          </a:p>
        </p:txBody>
      </p:sp>
    </p:spTree>
    <p:extLst>
      <p:ext uri="{BB962C8B-B14F-4D97-AF65-F5344CB8AC3E}">
        <p14:creationId xmlns:p14="http://schemas.microsoft.com/office/powerpoint/2010/main" val="4032330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12679-6351-6972-CA85-43987A4D1E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65FA3-AF28-FB1C-F5A0-5FAB3716D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4124B-171B-9D24-2CFA-A470FCCD5BD0}"/>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0894BE4E-7FD2-FE05-970D-3016AC860CF9}"/>
              </a:ext>
            </a:extLst>
          </p:cNvPr>
          <p:cNvSpPr>
            <a:spLocks noGrp="1"/>
          </p:cNvSpPr>
          <p:nvPr>
            <p:ph type="sldNum" sz="quarter" idx="5"/>
          </p:nvPr>
        </p:nvSpPr>
        <p:spPr/>
        <p:txBody>
          <a:bodyPr/>
          <a:lstStyle/>
          <a:p>
            <a:fld id="{5B06CC28-87EE-4A40-856D-4B3C7DF21F7C}" type="slidenum">
              <a:rPr lang="ko-KR" altLang="en-US" smtClean="0"/>
              <a:t>16</a:t>
            </a:fld>
            <a:endParaRPr lang="ko-KR" altLang="en-US"/>
          </a:p>
        </p:txBody>
      </p:sp>
    </p:spTree>
    <p:extLst>
      <p:ext uri="{BB962C8B-B14F-4D97-AF65-F5344CB8AC3E}">
        <p14:creationId xmlns:p14="http://schemas.microsoft.com/office/powerpoint/2010/main" val="3408899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this presentation, we will introduce the background of our study, review related work, explain our method, present the expected results, and discuss the implications for persuasive AI design.</a:t>
            </a:r>
            <a:endParaRPr lang="ko-KR" altLang="en-US" dirty="0"/>
          </a:p>
        </p:txBody>
      </p:sp>
      <p:sp>
        <p:nvSpPr>
          <p:cNvPr id="4" name="슬라이드 번호 개체 틀 3"/>
          <p:cNvSpPr>
            <a:spLocks noGrp="1"/>
          </p:cNvSpPr>
          <p:nvPr>
            <p:ph type="sldNum" sz="quarter" idx="5"/>
          </p:nvPr>
        </p:nvSpPr>
        <p:spPr/>
        <p:txBody>
          <a:bodyPr/>
          <a:lstStyle/>
          <a:p>
            <a:fld id="{5B06CC28-87EE-4A40-856D-4B3C7DF21F7C}" type="slidenum">
              <a:rPr lang="ko-KR" altLang="en-US" smtClean="0"/>
              <a:t>2</a:t>
            </a:fld>
            <a:endParaRPr lang="ko-KR" altLang="en-US"/>
          </a:p>
        </p:txBody>
      </p:sp>
    </p:spTree>
    <p:extLst>
      <p:ext uri="{BB962C8B-B14F-4D97-AF65-F5344CB8AC3E}">
        <p14:creationId xmlns:p14="http://schemas.microsoft.com/office/powerpoint/2010/main" val="112955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Let's start with some everyday situations. As shown on this slide, many of us face self-regulation decisions every day. For example, “I want a late-night snack,” “I can't focus on work,” “Exercise feels too exhausting,” or “I feel like buying something again.”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Have you ever had experiences like these? In these moments, it is often difficult to overcome temptation by ourselves, especially when we are tired, stressed, or alone. This is where conversational AI can play an important role. As shown on the right side of the slide, an AI can talk with the user, ask questions, show understanding, and gently guide them to reflect on their choices.</a:t>
            </a:r>
            <a:endParaRPr lang="en-US" b="0" dirty="0">
              <a:effectLst/>
            </a:endParaRPr>
          </a:p>
          <a:p>
            <a:br>
              <a:rPr lang="en-US" dirty="0"/>
            </a:br>
            <a:endParaRPr lang="en-KR"/>
          </a:p>
        </p:txBody>
      </p:sp>
      <p:sp>
        <p:nvSpPr>
          <p:cNvPr id="4" name="Slide Number Placeholder 3"/>
          <p:cNvSpPr>
            <a:spLocks noGrp="1"/>
          </p:cNvSpPr>
          <p:nvPr>
            <p:ph type="sldNum" sz="quarter" idx="5"/>
          </p:nvPr>
        </p:nvSpPr>
        <p:spPr/>
        <p:txBody>
          <a:bodyPr/>
          <a:lstStyle/>
          <a:p>
            <a:fld id="{5B06CC28-87EE-4A40-856D-4B3C7DF21F7C}" type="slidenum">
              <a:rPr lang="ko-KR" altLang="en-US" smtClean="0"/>
              <a:t>3</a:t>
            </a:fld>
            <a:endParaRPr lang="ko-KR" altLang="en-US"/>
          </a:p>
        </p:txBody>
      </p:sp>
    </p:spTree>
    <p:extLst>
      <p:ext uri="{BB962C8B-B14F-4D97-AF65-F5344CB8AC3E}">
        <p14:creationId xmlns:p14="http://schemas.microsoft.com/office/powerpoint/2010/main" val="1480557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C4CD-F8DE-5159-D143-49607C81E4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3045C-10F8-E09A-B172-971971B87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C348E-3F85-1680-F6E0-ADC04CEA83E4}"/>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Recently, there has been growing research on conversational agents for behavior change, for example in smartphone use, daily coaching, exercise support, and focus management. These studies show that conversational agents can effectively support behavior change. However, existing research still has two main limitations.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First, there is a lack of theoretical grounding in persuasion strategies. Second, the psychological mechanisms that support intrinsic motivation are not clearly explained. To address these gaps, our study introduces two theoretical foundations: Aristotelian Rhetoric and Self-Determination Theory. By combining these frameworks, we aim to better understand how different persuasive styles of AI influence users' motivation and self-regulation.</a:t>
            </a:r>
            <a:endParaRPr lang="en-US" b="0" dirty="0">
              <a:effectLst/>
            </a:endParaRPr>
          </a:p>
          <a:p>
            <a:br>
              <a:rPr lang="en-US" dirty="0"/>
            </a:br>
            <a:endParaRPr lang="en-KR"/>
          </a:p>
        </p:txBody>
      </p:sp>
      <p:sp>
        <p:nvSpPr>
          <p:cNvPr id="4" name="Slide Number Placeholder 3">
            <a:extLst>
              <a:ext uri="{FF2B5EF4-FFF2-40B4-BE49-F238E27FC236}">
                <a16:creationId xmlns:a16="http://schemas.microsoft.com/office/drawing/2014/main" id="{C4C08776-2C6C-DFD5-1A9C-3817DC3C17A1}"/>
              </a:ext>
            </a:extLst>
          </p:cNvPr>
          <p:cNvSpPr>
            <a:spLocks noGrp="1"/>
          </p:cNvSpPr>
          <p:nvPr>
            <p:ph type="sldNum" sz="quarter" idx="5"/>
          </p:nvPr>
        </p:nvSpPr>
        <p:spPr/>
        <p:txBody>
          <a:bodyPr/>
          <a:lstStyle/>
          <a:p>
            <a:fld id="{5B06CC28-87EE-4A40-856D-4B3C7DF21F7C}" type="slidenum">
              <a:rPr lang="ko-KR" altLang="en-US" smtClean="0"/>
              <a:t>4</a:t>
            </a:fld>
            <a:endParaRPr lang="ko-KR" altLang="en-US"/>
          </a:p>
        </p:txBody>
      </p:sp>
    </p:spTree>
    <p:extLst>
      <p:ext uri="{BB962C8B-B14F-4D97-AF65-F5344CB8AC3E}">
        <p14:creationId xmlns:p14="http://schemas.microsoft.com/office/powerpoint/2010/main" val="1642632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C914-85BD-E368-6CD5-91596AB50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6B61F-D7C6-ED2A-3E68-C9509C3B3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B028A-7E64-26DD-BC1B-14CF6395BA31}"/>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7DB975A4-86F8-07D8-311D-2D95A2610A1A}"/>
              </a:ext>
            </a:extLst>
          </p:cNvPr>
          <p:cNvSpPr>
            <a:spLocks noGrp="1"/>
          </p:cNvSpPr>
          <p:nvPr>
            <p:ph type="sldNum" sz="quarter" idx="5"/>
          </p:nvPr>
        </p:nvSpPr>
        <p:spPr/>
        <p:txBody>
          <a:bodyPr/>
          <a:lstStyle/>
          <a:p>
            <a:fld id="{5B06CC28-87EE-4A40-856D-4B3C7DF21F7C}" type="slidenum">
              <a:rPr lang="ko-KR" altLang="en-US" smtClean="0"/>
              <a:t>5</a:t>
            </a:fld>
            <a:endParaRPr lang="ko-KR" altLang="en-US"/>
          </a:p>
        </p:txBody>
      </p:sp>
    </p:spTree>
    <p:extLst>
      <p:ext uri="{BB962C8B-B14F-4D97-AF65-F5344CB8AC3E}">
        <p14:creationId xmlns:p14="http://schemas.microsoft.com/office/powerpoint/2010/main" val="4263130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253D4-F696-2830-5004-C02EFFF76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EE715-2702-F5A9-BD7C-4EE8D4A818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25759-883B-0CA5-E291-68F4180BCBB1}"/>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E7CC35D3-AC6B-9CF4-C672-F4B2C216129A}"/>
              </a:ext>
            </a:extLst>
          </p:cNvPr>
          <p:cNvSpPr>
            <a:spLocks noGrp="1"/>
          </p:cNvSpPr>
          <p:nvPr>
            <p:ph type="sldNum" sz="quarter" idx="5"/>
          </p:nvPr>
        </p:nvSpPr>
        <p:spPr/>
        <p:txBody>
          <a:bodyPr/>
          <a:lstStyle/>
          <a:p>
            <a:fld id="{5B06CC28-87EE-4A40-856D-4B3C7DF21F7C}" type="slidenum">
              <a:rPr lang="ko-KR" altLang="en-US" smtClean="0"/>
              <a:t>6</a:t>
            </a:fld>
            <a:endParaRPr lang="ko-KR" altLang="en-US"/>
          </a:p>
        </p:txBody>
      </p:sp>
    </p:spTree>
    <p:extLst>
      <p:ext uri="{BB962C8B-B14F-4D97-AF65-F5344CB8AC3E}">
        <p14:creationId xmlns:p14="http://schemas.microsoft.com/office/powerpoint/2010/main" val="100012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60CD1-8C07-34F7-18B5-BE9A72D42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6677F-2400-4777-F513-619F37AB8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753623-7109-9E78-E1E8-48C990739FF8}"/>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8DB605E0-4B92-6F8A-2E6F-2CF9211B1AF5}"/>
              </a:ext>
            </a:extLst>
          </p:cNvPr>
          <p:cNvSpPr>
            <a:spLocks noGrp="1"/>
          </p:cNvSpPr>
          <p:nvPr>
            <p:ph type="sldNum" sz="quarter" idx="5"/>
          </p:nvPr>
        </p:nvSpPr>
        <p:spPr/>
        <p:txBody>
          <a:bodyPr/>
          <a:lstStyle/>
          <a:p>
            <a:fld id="{5B06CC28-87EE-4A40-856D-4B3C7DF21F7C}" type="slidenum">
              <a:rPr lang="ko-KR" altLang="en-US" smtClean="0"/>
              <a:t>7</a:t>
            </a:fld>
            <a:endParaRPr lang="ko-KR" altLang="en-US"/>
          </a:p>
        </p:txBody>
      </p:sp>
    </p:spTree>
    <p:extLst>
      <p:ext uri="{BB962C8B-B14F-4D97-AF65-F5344CB8AC3E}">
        <p14:creationId xmlns:p14="http://schemas.microsoft.com/office/powerpoint/2010/main" val="1199083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6442C-12DE-3F6D-E1A3-2614D792D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35D77-603F-3602-011D-B8488D205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17866C-81EB-A959-470A-6FA4B6719C4A}"/>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D82D668A-2EB5-06C8-7A31-7B8BFCA60FF6}"/>
              </a:ext>
            </a:extLst>
          </p:cNvPr>
          <p:cNvSpPr>
            <a:spLocks noGrp="1"/>
          </p:cNvSpPr>
          <p:nvPr>
            <p:ph type="sldNum" sz="quarter" idx="5"/>
          </p:nvPr>
        </p:nvSpPr>
        <p:spPr/>
        <p:txBody>
          <a:bodyPr/>
          <a:lstStyle/>
          <a:p>
            <a:fld id="{5B06CC28-87EE-4A40-856D-4B3C7DF21F7C}" type="slidenum">
              <a:rPr lang="ko-KR" altLang="en-US" smtClean="0"/>
              <a:t>8</a:t>
            </a:fld>
            <a:endParaRPr lang="ko-KR" altLang="en-US"/>
          </a:p>
        </p:txBody>
      </p:sp>
    </p:spTree>
    <p:extLst>
      <p:ext uri="{BB962C8B-B14F-4D97-AF65-F5344CB8AC3E}">
        <p14:creationId xmlns:p14="http://schemas.microsoft.com/office/powerpoint/2010/main" val="236875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F136-9335-3D18-5845-79E8BBA69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62EA2-B816-CA66-D760-C5A751DAB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0DFA59-DD2A-65F3-778A-D29F882483BE}"/>
              </a:ext>
            </a:extLst>
          </p:cNvPr>
          <p:cNvSpPr>
            <a:spLocks noGrp="1"/>
          </p:cNvSpPr>
          <p:nvPr>
            <p:ph type="body" idx="1"/>
          </p:nvPr>
        </p:nvSpPr>
        <p:spPr/>
        <p:txBody>
          <a:bodyPr/>
          <a:lstStyle/>
          <a:p>
            <a:endParaRPr lang="en-KR"/>
          </a:p>
        </p:txBody>
      </p:sp>
      <p:sp>
        <p:nvSpPr>
          <p:cNvPr id="4" name="Slide Number Placeholder 3">
            <a:extLst>
              <a:ext uri="{FF2B5EF4-FFF2-40B4-BE49-F238E27FC236}">
                <a16:creationId xmlns:a16="http://schemas.microsoft.com/office/drawing/2014/main" id="{A315AC75-29C9-20D6-EB79-A86187AFD142}"/>
              </a:ext>
            </a:extLst>
          </p:cNvPr>
          <p:cNvSpPr>
            <a:spLocks noGrp="1"/>
          </p:cNvSpPr>
          <p:nvPr>
            <p:ph type="sldNum" sz="quarter" idx="5"/>
          </p:nvPr>
        </p:nvSpPr>
        <p:spPr/>
        <p:txBody>
          <a:bodyPr/>
          <a:lstStyle/>
          <a:p>
            <a:fld id="{5B06CC28-87EE-4A40-856D-4B3C7DF21F7C}" type="slidenum">
              <a:rPr lang="ko-KR" altLang="en-US" smtClean="0"/>
              <a:t>9</a:t>
            </a:fld>
            <a:endParaRPr lang="ko-KR" altLang="en-US"/>
          </a:p>
        </p:txBody>
      </p:sp>
    </p:spTree>
    <p:extLst>
      <p:ext uri="{BB962C8B-B14F-4D97-AF65-F5344CB8AC3E}">
        <p14:creationId xmlns:p14="http://schemas.microsoft.com/office/powerpoint/2010/main" val="855697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4300D7-20EC-4783-A862-09E816057760}" type="datetime1">
              <a:rPr lang="en-US" altLang="ko-KR" smtClean="0"/>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256ECD-F36D-4FE6-BF9D-B94088D242B4}" type="datetime1">
              <a:rPr lang="en-US" altLang="ko-KR" smtClean="0"/>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F46FD-02FD-4D94-A4D6-22865754ADEC}" type="datetime1">
              <a:rPr lang="en-US" altLang="ko-KR" smtClean="0"/>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48D55-CB4A-4523-9DA6-6DA9BFE219C1}" type="datetime1">
              <a:rPr lang="en-US" altLang="ko-KR" smtClean="0"/>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4290C-832C-449A-98ED-8219EEF9194D}" type="datetime1">
              <a:rPr lang="en-US" altLang="ko-KR" smtClean="0"/>
              <a:t>12/17/25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8B41EE-D031-4F87-A712-AE1490A8C579}" type="datetime1">
              <a:rPr lang="en-US" altLang="ko-KR" smtClean="0"/>
              <a:t>12/17/25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AB900E-3002-4FA5-8568-A94BA9578E91}" type="datetime1">
              <a:rPr lang="en-US" altLang="ko-KR" smtClean="0"/>
              <a:t>12/17/25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358EC5-3924-46FB-A337-919756801EDD}" type="datetime1">
              <a:rPr lang="en-US" altLang="ko-KR" smtClean="0"/>
              <a:t>12/17/25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861296-B73D-45EF-AC49-9E6FB42CA7D1}" type="datetime1">
              <a:rPr lang="en-US" altLang="ko-KR" smtClean="0"/>
              <a:t>12/17/25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18E8B6-F601-41E9-8984-354BF92A8275}" type="datetime1">
              <a:rPr lang="en-US" altLang="ko-KR" smtClean="0"/>
              <a:t>12/17/25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8F5C9E-861A-4DA8-B585-C3AD0FF30679}" type="datetime1">
              <a:rPr lang="en-US" altLang="ko-KR" smtClean="0"/>
              <a:t>12/17/25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E8213-363E-44A3-A2C0-F6DCB8D43A54}" type="datetime1">
              <a:rPr lang="en-US" altLang="ko-KR" smtClean="0"/>
              <a:t>12/17/25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697200" y="9639300"/>
            <a:ext cx="2133600" cy="4413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7.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notesSlide" Target="../notesSlides/notesSlide4.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152E092A-ACE1-0EBC-8235-8AB6B8D11349}"/>
              </a:ext>
            </a:extLst>
          </p:cNvPr>
          <p:cNvSpPr>
            <a:spLocks noGrp="1"/>
          </p:cNvSpPr>
          <p:nvPr>
            <p:ph type="subTitle" idx="1"/>
          </p:nvPr>
        </p:nvSpPr>
        <p:spPr>
          <a:xfrm>
            <a:off x="6804771" y="6896100"/>
            <a:ext cx="11323539" cy="802565"/>
          </a:xfrm>
        </p:spPr>
        <p:txBody>
          <a:bodyPr>
            <a:noAutofit/>
          </a:bodyPr>
          <a:lstStyle/>
          <a:p>
            <a:pPr algn="l">
              <a:lnSpc>
                <a:spcPct val="150000"/>
              </a:lnSpc>
            </a:pPr>
            <a:r>
              <a:rPr lang="en-US" altLang="ko-KR" sz="2400" dirty="0" err="1">
                <a:solidFill>
                  <a:schemeClr val="bg1">
                    <a:lumMod val="50000"/>
                  </a:schemeClr>
                </a:solidFill>
                <a:latin typeface="Klein Bold" panose="020B0600000101010101" charset="0"/>
                <a:ea typeface="Helios"/>
                <a:cs typeface="Helios"/>
                <a:sym typeface="Helios"/>
              </a:rPr>
              <a:t>Yebom</a:t>
            </a:r>
            <a:r>
              <a:rPr lang="en-US" altLang="ko-KR" sz="2400" dirty="0">
                <a:solidFill>
                  <a:schemeClr val="bg1">
                    <a:lumMod val="50000"/>
                  </a:schemeClr>
                </a:solidFill>
                <a:latin typeface="Klein Bold" panose="020B0600000101010101" charset="0"/>
                <a:ea typeface="Helios"/>
                <a:cs typeface="Helios"/>
                <a:sym typeface="Helios"/>
              </a:rPr>
              <a:t> Choi, </a:t>
            </a:r>
            <a:r>
              <a:rPr lang="en-US" altLang="ko-KR" sz="2400" dirty="0" err="1">
                <a:solidFill>
                  <a:schemeClr val="bg1">
                    <a:lumMod val="50000"/>
                  </a:schemeClr>
                </a:solidFill>
                <a:latin typeface="Klein Bold" panose="020B0600000101010101" charset="0"/>
                <a:ea typeface="Helios"/>
                <a:cs typeface="Helios"/>
                <a:sym typeface="Helios"/>
              </a:rPr>
              <a:t>Hayeon</a:t>
            </a:r>
            <a:r>
              <a:rPr lang="en-US" altLang="ko-KR" sz="2400" dirty="0">
                <a:solidFill>
                  <a:schemeClr val="bg1">
                    <a:lumMod val="50000"/>
                  </a:schemeClr>
                </a:solidFill>
                <a:latin typeface="Klein Bold" panose="020B0600000101010101" charset="0"/>
                <a:ea typeface="Helios"/>
                <a:cs typeface="Helios"/>
                <a:sym typeface="Helios"/>
              </a:rPr>
              <a:t> Yang , Somi Joo, Yuqian Zheng,</a:t>
            </a:r>
            <a:r>
              <a:rPr lang="zh-CN" altLang="en-US" sz="2400" dirty="0">
                <a:solidFill>
                  <a:schemeClr val="bg1">
                    <a:lumMod val="50000"/>
                  </a:schemeClr>
                </a:solidFill>
                <a:latin typeface="Klein Bold" panose="020B0600000101010101" charset="0"/>
                <a:ea typeface="Helios"/>
                <a:cs typeface="Helios"/>
                <a:sym typeface="Helios"/>
              </a:rPr>
              <a:t> </a:t>
            </a:r>
            <a:r>
              <a:rPr lang="en-US" altLang="ko-KR" sz="2400" dirty="0" err="1">
                <a:solidFill>
                  <a:schemeClr val="bg1">
                    <a:lumMod val="50000"/>
                  </a:schemeClr>
                </a:solidFill>
                <a:latin typeface="Klein Bold" panose="020B0600000101010101" charset="0"/>
                <a:ea typeface="Helios"/>
                <a:cs typeface="Helios"/>
                <a:sym typeface="Helios"/>
              </a:rPr>
              <a:t>Nomundari</a:t>
            </a:r>
            <a:r>
              <a:rPr lang="en-US" altLang="ko-KR" sz="2400" dirty="0">
                <a:solidFill>
                  <a:schemeClr val="bg1">
                    <a:lumMod val="50000"/>
                  </a:schemeClr>
                </a:solidFill>
                <a:latin typeface="Klein Bold" panose="020B0600000101010101" charset="0"/>
                <a:ea typeface="Helios"/>
                <a:cs typeface="Helios"/>
                <a:sym typeface="Helios"/>
              </a:rPr>
              <a:t> Tengis</a:t>
            </a:r>
          </a:p>
        </p:txBody>
      </p:sp>
      <p:pic>
        <p:nvPicPr>
          <p:cNvPr id="22" name="Picture 2">
            <a:extLst>
              <a:ext uri="{FF2B5EF4-FFF2-40B4-BE49-F238E27FC236}">
                <a16:creationId xmlns:a16="http://schemas.microsoft.com/office/drawing/2014/main" id="{09B4CF90-4BD6-D114-9872-34F7DD187C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6537" y="564258"/>
            <a:ext cx="3624263" cy="11231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0">
            <a:extLst>
              <a:ext uri="{FF2B5EF4-FFF2-40B4-BE49-F238E27FC236}">
                <a16:creationId xmlns:a16="http://schemas.microsoft.com/office/drawing/2014/main" id="{648B4FDA-76AA-95C4-E4A9-C07FA0B6DEEB}"/>
              </a:ext>
            </a:extLst>
          </p:cNvPr>
          <p:cNvSpPr txBox="1"/>
          <p:nvPr/>
        </p:nvSpPr>
        <p:spPr>
          <a:xfrm>
            <a:off x="13868400" y="3619500"/>
            <a:ext cx="3763892" cy="602088"/>
          </a:xfrm>
          <a:prstGeom prst="rect">
            <a:avLst/>
          </a:prstGeom>
        </p:spPr>
        <p:txBody>
          <a:bodyPr wrap="square" lIns="0" tIns="0" rIns="0" bIns="0" rtlCol="0" anchor="t">
            <a:spAutoFit/>
          </a:bodyPr>
          <a:lstStyle/>
          <a:p>
            <a:pPr algn="r">
              <a:lnSpc>
                <a:spcPts val="4479"/>
              </a:lnSpc>
            </a:pPr>
            <a:r>
              <a:rPr lang="en-US" sz="4400">
                <a:solidFill>
                  <a:schemeClr val="bg1">
                    <a:lumMod val="50000"/>
                  </a:schemeClr>
                </a:solidFill>
                <a:latin typeface="Klein Bold" panose="020B0600000101010101" charset="0"/>
                <a:ea typeface="Helios"/>
                <a:cs typeface="Helios"/>
                <a:sym typeface="Helios"/>
              </a:rPr>
              <a:t>AI and Trust</a:t>
            </a:r>
          </a:p>
        </p:txBody>
      </p:sp>
      <p:sp>
        <p:nvSpPr>
          <p:cNvPr id="24" name="Freeform 2">
            <a:extLst>
              <a:ext uri="{FF2B5EF4-FFF2-40B4-BE49-F238E27FC236}">
                <a16:creationId xmlns:a16="http://schemas.microsoft.com/office/drawing/2014/main" id="{012D41FE-1BE7-CDFE-2B87-70E8AB5C3F80}"/>
              </a:ext>
            </a:extLst>
          </p:cNvPr>
          <p:cNvSpPr/>
          <p:nvPr/>
        </p:nvSpPr>
        <p:spPr>
          <a:xfrm>
            <a:off x="-3174527" y="-4878645"/>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25" name="Freeform 6">
            <a:extLst>
              <a:ext uri="{FF2B5EF4-FFF2-40B4-BE49-F238E27FC236}">
                <a16:creationId xmlns:a16="http://schemas.microsoft.com/office/drawing/2014/main" id="{82A847DD-B378-80AC-71A0-8218C87FBBB6}"/>
              </a:ext>
            </a:extLst>
          </p:cNvPr>
          <p:cNvSpPr/>
          <p:nvPr/>
        </p:nvSpPr>
        <p:spPr>
          <a:xfrm>
            <a:off x="-4114800" y="3833782"/>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26" name="Freeform 7">
            <a:extLst>
              <a:ext uri="{FF2B5EF4-FFF2-40B4-BE49-F238E27FC236}">
                <a16:creationId xmlns:a16="http://schemas.microsoft.com/office/drawing/2014/main" id="{854E8661-01C2-F715-BFE6-EC508F770466}"/>
              </a:ext>
            </a:extLst>
          </p:cNvPr>
          <p:cNvSpPr/>
          <p:nvPr/>
        </p:nvSpPr>
        <p:spPr>
          <a:xfrm>
            <a:off x="-650522" y="7303917"/>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6">
              <a:alphaModFix amt="80000"/>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2" name="제목 1">
            <a:extLst>
              <a:ext uri="{FF2B5EF4-FFF2-40B4-BE49-F238E27FC236}">
                <a16:creationId xmlns:a16="http://schemas.microsoft.com/office/drawing/2014/main" id="{BABC12E3-FEDE-86AC-20FE-544D5669A4C4}"/>
              </a:ext>
            </a:extLst>
          </p:cNvPr>
          <p:cNvSpPr>
            <a:spLocks noGrp="1"/>
          </p:cNvSpPr>
          <p:nvPr>
            <p:ph type="ctrTitle"/>
          </p:nvPr>
        </p:nvSpPr>
        <p:spPr>
          <a:xfrm>
            <a:off x="3733800" y="4283133"/>
            <a:ext cx="14097000" cy="2648823"/>
          </a:xfrm>
        </p:spPr>
        <p:txBody>
          <a:bodyPr>
            <a:noAutofit/>
          </a:bodyPr>
          <a:lstStyle/>
          <a:p>
            <a:pPr algn="r"/>
            <a:r>
              <a:rPr lang="en-US" altLang="ko-KR" sz="5400" b="1">
                <a:solidFill>
                  <a:srgbClr val="718BAB"/>
                </a:solidFill>
                <a:latin typeface="Klein Bold"/>
                <a:ea typeface="Klein Bold"/>
                <a:cs typeface="Klein Bold"/>
                <a:sym typeface="Klein Bold"/>
              </a:rPr>
              <a:t>‘Shall I have a late-night snack or not?’</a:t>
            </a:r>
            <a:br>
              <a:rPr lang="en-US" altLang="ko-KR" sz="5400" b="1">
                <a:solidFill>
                  <a:srgbClr val="718BAB"/>
                </a:solidFill>
                <a:latin typeface="Klein Bold"/>
                <a:ea typeface="Klein Bold"/>
                <a:cs typeface="Klein Bold"/>
                <a:sym typeface="Klein Bold"/>
              </a:rPr>
            </a:br>
            <a:r>
              <a:rPr lang="en-US" altLang="ko-KR" sz="5400" b="1">
                <a:solidFill>
                  <a:srgbClr val="2A2E3A"/>
                </a:solidFill>
                <a:latin typeface="Klein Bold"/>
                <a:ea typeface="Klein Bold"/>
                <a:cs typeface="Klein Bold"/>
                <a:sym typeface="Klein Bold"/>
              </a:rPr>
              <a:t>Using Ethos, Pathos, and Logos in Persuasive AI for Self-Control Dilemmas</a:t>
            </a:r>
            <a:endParaRPr lang="en-US" altLang="ko-KR" sz="5400" b="1">
              <a:solidFill>
                <a:srgbClr val="718BAB"/>
              </a:solidFill>
              <a:latin typeface="Klein Bold"/>
              <a:ea typeface="Klein Bold"/>
              <a:cs typeface="Klein Bold"/>
              <a:sym typeface="Klein Bold"/>
            </a:endParaRPr>
          </a:p>
        </p:txBody>
      </p:sp>
      <p:pic>
        <p:nvPicPr>
          <p:cNvPr id="8" name="Video 7">
            <a:extLst>
              <a:ext uri="{FF2B5EF4-FFF2-40B4-BE49-F238E27FC236}">
                <a16:creationId xmlns:a16="http://schemas.microsoft.com/office/drawing/2014/main" id="{098E0999-D9DC-A513-E5A5-561C5BDD30C2}"/>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5276964" y="7698665"/>
            <a:ext cx="2553836" cy="2464891"/>
          </a:xfrm>
          <a:prstGeom prst="ellipse">
            <a:avLst/>
          </a:prstGeom>
        </p:spPr>
      </p:pic>
    </p:spTree>
    <p:extLst>
      <p:ext uri="{BB962C8B-B14F-4D97-AF65-F5344CB8AC3E}">
        <p14:creationId xmlns:p14="http://schemas.microsoft.com/office/powerpoint/2010/main" val="3902382855"/>
      </p:ext>
    </p:extLst>
  </p:cSld>
  <p:clrMapOvr>
    <a:masterClrMapping/>
  </p:clrMapOvr>
  <mc:AlternateContent xmlns:mc="http://schemas.openxmlformats.org/markup-compatibility/2006" xmlns:p14="http://schemas.microsoft.com/office/powerpoint/2010/main">
    <mc:Choice Requires="p14">
      <p:transition spd="slow" p14:dur="2000" advTm="36265"/>
    </mc:Choice>
    <mc:Fallback xmlns="">
      <p:transition spd="slow" advTm="3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48D30-AC95-10A1-0C78-B0201F0C205E}"/>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5214B4A4-56F9-B39C-B128-34D76EA27171}"/>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3" name="TextBox 2">
            <a:extLst>
              <a:ext uri="{FF2B5EF4-FFF2-40B4-BE49-F238E27FC236}">
                <a16:creationId xmlns:a16="http://schemas.microsoft.com/office/drawing/2014/main" id="{5254DF0E-4316-6747-1EA2-5E96156D71F1}"/>
              </a:ext>
            </a:extLst>
          </p:cNvPr>
          <p:cNvSpPr txBox="1"/>
          <p:nvPr/>
        </p:nvSpPr>
        <p:spPr>
          <a:xfrm>
            <a:off x="381000" y="36576"/>
            <a:ext cx="17568532" cy="1569660"/>
          </a:xfrm>
          <a:prstGeom prst="rect">
            <a:avLst/>
          </a:prstGeom>
          <a:noFill/>
        </p:spPr>
        <p:txBody>
          <a:bodyPr wrap="square">
            <a:spAutoFit/>
          </a:bodyPr>
          <a:lstStyle>
            <a:defPPr>
              <a:defRPr lang="en-US"/>
            </a:defPPr>
            <a:lvl1pPr>
              <a:defRPr sz="4800" b="1">
                <a:solidFill>
                  <a:srgbClr val="2A2E3A"/>
                </a:solidFill>
                <a:latin typeface="Klein Bold"/>
              </a:defRPr>
            </a:lvl1pPr>
          </a:lstStyle>
          <a:p>
            <a:r>
              <a:rPr lang="en-US">
                <a:solidFill>
                  <a:srgbClr val="718BAB"/>
                </a:solidFill>
              </a:rPr>
              <a:t>Method:</a:t>
            </a:r>
          </a:p>
          <a:p>
            <a:r>
              <a:rPr lang="en-US"/>
              <a:t>UI/UX Design and Survey Design</a:t>
            </a:r>
            <a:endParaRPr lang="en-KR"/>
          </a:p>
        </p:txBody>
      </p:sp>
      <p:pic>
        <p:nvPicPr>
          <p:cNvPr id="8" name="图片 7" descr="图形用户界面, 应用程序, Teams&#10;&#10;AI 生成的内容可能不正确。">
            <a:extLst>
              <a:ext uri="{FF2B5EF4-FFF2-40B4-BE49-F238E27FC236}">
                <a16:creationId xmlns:a16="http://schemas.microsoft.com/office/drawing/2014/main" id="{56C5D07C-A504-2CED-D5AE-6BA305960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937949"/>
            <a:ext cx="15407640" cy="8166050"/>
          </a:xfrm>
          <a:prstGeom prst="rect">
            <a:avLst/>
          </a:prstGeom>
        </p:spPr>
      </p:pic>
    </p:spTree>
    <p:extLst>
      <p:ext uri="{BB962C8B-B14F-4D97-AF65-F5344CB8AC3E}">
        <p14:creationId xmlns:p14="http://schemas.microsoft.com/office/powerpoint/2010/main" val="566936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8E53C-9B5F-AD38-2914-EB273D417981}"/>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E5495762-88E7-B738-34A9-75F3ED15CF66}"/>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3" name="TextBox 2">
            <a:extLst>
              <a:ext uri="{FF2B5EF4-FFF2-40B4-BE49-F238E27FC236}">
                <a16:creationId xmlns:a16="http://schemas.microsoft.com/office/drawing/2014/main" id="{C4070BA3-ECA8-3AE4-BE00-86C86377779C}"/>
              </a:ext>
            </a:extLst>
          </p:cNvPr>
          <p:cNvSpPr txBox="1"/>
          <p:nvPr/>
        </p:nvSpPr>
        <p:spPr>
          <a:xfrm>
            <a:off x="381000" y="36576"/>
            <a:ext cx="17568532" cy="1569660"/>
          </a:xfrm>
          <a:prstGeom prst="rect">
            <a:avLst/>
          </a:prstGeom>
          <a:noFill/>
        </p:spPr>
        <p:txBody>
          <a:bodyPr wrap="square">
            <a:spAutoFit/>
          </a:bodyPr>
          <a:lstStyle>
            <a:defPPr>
              <a:defRPr lang="en-US"/>
            </a:defPPr>
            <a:lvl1pPr>
              <a:defRPr sz="4800" b="1">
                <a:solidFill>
                  <a:srgbClr val="2A2E3A"/>
                </a:solidFill>
                <a:latin typeface="Klein Bold"/>
              </a:defRPr>
            </a:lvl1pPr>
          </a:lstStyle>
          <a:p>
            <a:r>
              <a:rPr lang="en-US">
                <a:solidFill>
                  <a:srgbClr val="718BAB"/>
                </a:solidFill>
              </a:rPr>
              <a:t>Method:</a:t>
            </a:r>
          </a:p>
          <a:p>
            <a:r>
              <a:rPr lang="en-US"/>
              <a:t>UI/UX Design and Survey Design</a:t>
            </a:r>
            <a:endParaRPr lang="en-KR"/>
          </a:p>
        </p:txBody>
      </p:sp>
      <p:pic>
        <p:nvPicPr>
          <p:cNvPr id="5" name="그림 4" descr="텍스트, 스크린샷, 폰트, 번호이(가) 표시된 사진&#10;&#10;AI 생성 콘텐츠는 정확하지 않을 수 있습니다.">
            <a:extLst>
              <a:ext uri="{FF2B5EF4-FFF2-40B4-BE49-F238E27FC236}">
                <a16:creationId xmlns:a16="http://schemas.microsoft.com/office/drawing/2014/main" id="{AACEFC78-A0EB-5AB2-AC6B-C2726C6A416D}"/>
              </a:ext>
            </a:extLst>
          </p:cNvPr>
          <p:cNvPicPr>
            <a:picLocks noChangeAspect="1"/>
          </p:cNvPicPr>
          <p:nvPr/>
        </p:nvPicPr>
        <p:blipFill>
          <a:blip r:embed="rId3"/>
          <a:stretch>
            <a:fillRect/>
          </a:stretch>
        </p:blipFill>
        <p:spPr>
          <a:xfrm>
            <a:off x="-7937" y="1766888"/>
            <a:ext cx="18288000" cy="7451725"/>
          </a:xfrm>
          <a:prstGeom prst="rect">
            <a:avLst/>
          </a:prstGeom>
        </p:spPr>
      </p:pic>
    </p:spTree>
    <p:extLst>
      <p:ext uri="{BB962C8B-B14F-4D97-AF65-F5344CB8AC3E}">
        <p14:creationId xmlns:p14="http://schemas.microsoft.com/office/powerpoint/2010/main" val="1386503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70F7-DBAE-CEAE-8A77-D6D3D4485626}"/>
            </a:ext>
          </a:extLst>
        </p:cNvPr>
        <p:cNvGrpSpPr/>
        <p:nvPr/>
      </p:nvGrpSpPr>
      <p:grpSpPr>
        <a:xfrm>
          <a:off x="0" y="0"/>
          <a:ext cx="0" cy="0"/>
          <a:chOff x="0" y="0"/>
          <a:chExt cx="0" cy="0"/>
        </a:xfrm>
      </p:grpSpPr>
      <p:sp>
        <p:nvSpPr>
          <p:cNvPr id="7" name="矩形: 圆角 6">
            <a:extLst>
              <a:ext uri="{FF2B5EF4-FFF2-40B4-BE49-F238E27FC236}">
                <a16:creationId xmlns:a16="http://schemas.microsoft.com/office/drawing/2014/main" id="{600B8DB4-0FF6-EA1B-1860-04A1CA9E9920}"/>
              </a:ext>
            </a:extLst>
          </p:cNvPr>
          <p:cNvSpPr/>
          <p:nvPr/>
        </p:nvSpPr>
        <p:spPr>
          <a:xfrm>
            <a:off x="2701554" y="8682452"/>
            <a:ext cx="14748246" cy="954108"/>
          </a:xfrm>
          <a:prstGeom prst="roundRect">
            <a:avLst>
              <a:gd name="adj" fmla="val 50000"/>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934E7AE6-A68D-4758-99A0-347100964FC5}"/>
              </a:ext>
            </a:extLst>
          </p:cNvPr>
          <p:cNvSpPr/>
          <p:nvPr/>
        </p:nvSpPr>
        <p:spPr>
          <a:xfrm>
            <a:off x="2632674" y="6399192"/>
            <a:ext cx="14748246" cy="954108"/>
          </a:xfrm>
          <a:prstGeom prst="roundRect">
            <a:avLst>
              <a:gd name="adj" fmla="val 50000"/>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4775E0F8-AFB3-D126-785E-EA0EB22CD97B}"/>
              </a:ext>
            </a:extLst>
          </p:cNvPr>
          <p:cNvSpPr/>
          <p:nvPr/>
        </p:nvSpPr>
        <p:spPr>
          <a:xfrm>
            <a:off x="2669118" y="4078405"/>
            <a:ext cx="14748246" cy="954108"/>
          </a:xfrm>
          <a:prstGeom prst="roundRect">
            <a:avLst>
              <a:gd name="adj" fmla="val 50000"/>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a:extLst>
              <a:ext uri="{FF2B5EF4-FFF2-40B4-BE49-F238E27FC236}">
                <a16:creationId xmlns:a16="http://schemas.microsoft.com/office/drawing/2014/main" id="{B56F0D15-0C19-A8B2-DEFE-73BA2BF6ADEF}"/>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3" name="TextBox 2">
            <a:extLst>
              <a:ext uri="{FF2B5EF4-FFF2-40B4-BE49-F238E27FC236}">
                <a16:creationId xmlns:a16="http://schemas.microsoft.com/office/drawing/2014/main" id="{C4304159-A873-400C-7698-1C7294B57577}"/>
              </a:ext>
            </a:extLst>
          </p:cNvPr>
          <p:cNvSpPr txBox="1"/>
          <p:nvPr/>
        </p:nvSpPr>
        <p:spPr>
          <a:xfrm>
            <a:off x="381000" y="74111"/>
            <a:ext cx="16611600" cy="1661993"/>
          </a:xfrm>
          <a:prstGeom prst="rect">
            <a:avLst/>
          </a:prstGeom>
          <a:noFill/>
        </p:spPr>
        <p:txBody>
          <a:bodyPr wrap="square">
            <a:spAutoFit/>
          </a:bodyPr>
          <a:lstStyle/>
          <a:p>
            <a:pPr>
              <a:buNone/>
            </a:pPr>
            <a:r>
              <a:rPr lang="en-US" sz="5400" b="1">
                <a:solidFill>
                  <a:srgbClr val="718BAB"/>
                </a:solidFill>
                <a:latin typeface="Klein Bold"/>
              </a:rPr>
              <a:t>Expected Results: </a:t>
            </a:r>
          </a:p>
          <a:p>
            <a:pPr>
              <a:buNone/>
            </a:pPr>
            <a:r>
              <a:rPr lang="en-US" sz="4800" b="1">
                <a:solidFill>
                  <a:srgbClr val="2A2E3A"/>
                </a:solidFill>
                <a:latin typeface="Klein Bold"/>
              </a:rPr>
              <a:t>Manipulation Check Analysis</a:t>
            </a:r>
          </a:p>
        </p:txBody>
      </p:sp>
      <p:sp>
        <p:nvSpPr>
          <p:cNvPr id="5" name="TextBox 4">
            <a:extLst>
              <a:ext uri="{FF2B5EF4-FFF2-40B4-BE49-F238E27FC236}">
                <a16:creationId xmlns:a16="http://schemas.microsoft.com/office/drawing/2014/main" id="{9315A9A9-BD2A-3C8B-B29D-63BC881F436D}"/>
              </a:ext>
            </a:extLst>
          </p:cNvPr>
          <p:cNvSpPr txBox="1"/>
          <p:nvPr/>
        </p:nvSpPr>
        <p:spPr>
          <a:xfrm>
            <a:off x="796439" y="2034206"/>
            <a:ext cx="16695120" cy="954107"/>
          </a:xfrm>
          <a:prstGeom prst="rect">
            <a:avLst/>
          </a:prstGeom>
          <a:noFill/>
        </p:spPr>
        <p:txBody>
          <a:bodyPr wrap="square">
            <a:spAutoFit/>
          </a:bodyPr>
          <a:lstStyle/>
          <a:p>
            <a:pPr algn="just"/>
            <a:r>
              <a:rPr lang="en-US" sz="2800" i="1">
                <a:solidFill>
                  <a:srgbClr val="2A2E3A"/>
                </a:solidFill>
              </a:rPr>
              <a:t>Data were analyzed using SPSS 29.0 and PROCESS Macro (</a:t>
            </a:r>
            <a:r>
              <a:rPr lang="el-GR" sz="2800" i="1">
                <a:solidFill>
                  <a:srgbClr val="2A2E3A"/>
                </a:solidFill>
              </a:rPr>
              <a:t>α = .05).</a:t>
            </a:r>
            <a:r>
              <a:rPr lang="en-US" sz="2800" i="1"/>
              <a:t> </a:t>
            </a:r>
            <a:r>
              <a:rPr lang="en-US" sz="2800" i="1">
                <a:solidFill>
                  <a:srgbClr val="2A2E3A"/>
                </a:solidFill>
              </a:rPr>
              <a:t>Although participants completed two scenarios, rhetorical style was fixed across subjects and data were pooled for analysis.</a:t>
            </a:r>
          </a:p>
        </p:txBody>
      </p:sp>
      <p:sp>
        <p:nvSpPr>
          <p:cNvPr id="14" name="TextBox 13">
            <a:extLst>
              <a:ext uri="{FF2B5EF4-FFF2-40B4-BE49-F238E27FC236}">
                <a16:creationId xmlns:a16="http://schemas.microsoft.com/office/drawing/2014/main" id="{2D901154-E7E1-C207-170A-D160B72B4AEC}"/>
              </a:ext>
            </a:extLst>
          </p:cNvPr>
          <p:cNvSpPr txBox="1"/>
          <p:nvPr/>
        </p:nvSpPr>
        <p:spPr>
          <a:xfrm>
            <a:off x="2635987" y="8128456"/>
            <a:ext cx="14813813" cy="1508105"/>
          </a:xfrm>
          <a:prstGeom prst="rect">
            <a:avLst/>
          </a:prstGeom>
          <a:noFill/>
        </p:spPr>
        <p:txBody>
          <a:bodyPr wrap="square">
            <a:spAutoFit/>
          </a:bodyPr>
          <a:lstStyle/>
          <a:p>
            <a:pPr algn="just">
              <a:buNone/>
            </a:pPr>
            <a:r>
              <a:rPr lang="en-US" sz="3600" b="1">
                <a:solidFill>
                  <a:srgbClr val="718BAB"/>
                </a:solidFill>
              </a:rPr>
              <a:t>Logos condition</a:t>
            </a:r>
          </a:p>
          <a:p>
            <a:pPr algn="just">
              <a:buNone/>
            </a:pPr>
            <a:r>
              <a:rPr lang="en-US" sz="2800" b="1">
                <a:solidFill>
                  <a:srgbClr val="2A2E3A"/>
                </a:solidFill>
              </a:rPr>
              <a:t>Participants are expected to rate the agent significantly </a:t>
            </a:r>
            <a:r>
              <a:rPr lang="en-US" sz="2800" b="1">
                <a:solidFill>
                  <a:schemeClr val="accent4">
                    <a:lumMod val="75000"/>
                  </a:schemeClr>
                </a:solidFill>
              </a:rPr>
              <a:t>higher on Perceived Rationality</a:t>
            </a:r>
            <a:r>
              <a:rPr lang="en-US" sz="2800" b="1">
                <a:solidFill>
                  <a:srgbClr val="2A2E3A"/>
                </a:solidFill>
              </a:rPr>
              <a:t>, validating the logic-driven and reason-based nature of the prompts.</a:t>
            </a:r>
          </a:p>
        </p:txBody>
      </p:sp>
      <p:sp>
        <p:nvSpPr>
          <p:cNvPr id="19" name="TextBox 18">
            <a:extLst>
              <a:ext uri="{FF2B5EF4-FFF2-40B4-BE49-F238E27FC236}">
                <a16:creationId xmlns:a16="http://schemas.microsoft.com/office/drawing/2014/main" id="{EA009ED8-66F5-2079-5BDC-AEBFE8FB044D}"/>
              </a:ext>
            </a:extLst>
          </p:cNvPr>
          <p:cNvSpPr txBox="1"/>
          <p:nvPr/>
        </p:nvSpPr>
        <p:spPr>
          <a:xfrm>
            <a:off x="2635987" y="3539241"/>
            <a:ext cx="14813813" cy="1508105"/>
          </a:xfrm>
          <a:prstGeom prst="rect">
            <a:avLst/>
          </a:prstGeom>
          <a:noFill/>
        </p:spPr>
        <p:txBody>
          <a:bodyPr wrap="square">
            <a:spAutoFit/>
          </a:bodyPr>
          <a:lstStyle/>
          <a:p>
            <a:pPr algn="just">
              <a:buNone/>
            </a:pPr>
            <a:r>
              <a:rPr lang="en-US" sz="3600" b="1">
                <a:solidFill>
                  <a:srgbClr val="718BAB"/>
                </a:solidFill>
              </a:rPr>
              <a:t>Ethos condition</a:t>
            </a:r>
          </a:p>
          <a:p>
            <a:pPr algn="just">
              <a:buNone/>
            </a:pPr>
            <a:r>
              <a:rPr lang="en-US" sz="2800" b="1">
                <a:solidFill>
                  <a:srgbClr val="2A2E3A"/>
                </a:solidFill>
              </a:rPr>
              <a:t>Participants are expected to rate the agent significantly </a:t>
            </a:r>
            <a:r>
              <a:rPr lang="en-US" sz="2800" b="1">
                <a:solidFill>
                  <a:schemeClr val="accent4">
                    <a:lumMod val="75000"/>
                  </a:schemeClr>
                </a:solidFill>
              </a:rPr>
              <a:t>higher on Perceived Expertise </a:t>
            </a:r>
            <a:r>
              <a:rPr lang="en-US" sz="2800" b="1">
                <a:solidFill>
                  <a:srgbClr val="2A2E3A"/>
                </a:solidFill>
              </a:rPr>
              <a:t>than the other two conditions, confirming the agent’s authoritative and credible persona.</a:t>
            </a:r>
          </a:p>
        </p:txBody>
      </p:sp>
      <p:sp>
        <p:nvSpPr>
          <p:cNvPr id="27" name="TextBox 26">
            <a:extLst>
              <a:ext uri="{FF2B5EF4-FFF2-40B4-BE49-F238E27FC236}">
                <a16:creationId xmlns:a16="http://schemas.microsoft.com/office/drawing/2014/main" id="{990AA20A-79EF-16BC-C61D-0D8B66519AD6}"/>
              </a:ext>
            </a:extLst>
          </p:cNvPr>
          <p:cNvSpPr txBox="1"/>
          <p:nvPr/>
        </p:nvSpPr>
        <p:spPr>
          <a:xfrm>
            <a:off x="2635987" y="5853976"/>
            <a:ext cx="14748247" cy="1508105"/>
          </a:xfrm>
          <a:prstGeom prst="rect">
            <a:avLst/>
          </a:prstGeom>
          <a:noFill/>
        </p:spPr>
        <p:txBody>
          <a:bodyPr wrap="square">
            <a:spAutoFit/>
          </a:bodyPr>
          <a:lstStyle/>
          <a:p>
            <a:pPr algn="just"/>
            <a:r>
              <a:rPr lang="en-US" sz="3600" b="1">
                <a:solidFill>
                  <a:srgbClr val="718BAB"/>
                </a:solidFill>
              </a:rPr>
              <a:t>Pathos condition</a:t>
            </a:r>
          </a:p>
          <a:p>
            <a:pPr algn="just">
              <a:buNone/>
            </a:pPr>
            <a:r>
              <a:rPr lang="en-US" sz="2800" b="1">
                <a:solidFill>
                  <a:srgbClr val="2A2E3A"/>
                </a:solidFill>
              </a:rPr>
              <a:t>Participants are expected to report significantly </a:t>
            </a:r>
            <a:r>
              <a:rPr lang="en-US" sz="2800" b="1">
                <a:solidFill>
                  <a:schemeClr val="accent4">
                    <a:lumMod val="75000"/>
                  </a:schemeClr>
                </a:solidFill>
              </a:rPr>
              <a:t>higher Perceived Benevolence/Care</a:t>
            </a:r>
            <a:r>
              <a:rPr lang="en-US" sz="2800" b="1">
                <a:solidFill>
                  <a:srgbClr val="2A2E3A"/>
                </a:solidFill>
              </a:rPr>
              <a:t>, reflecting the successful communication of empathy and relational concern.</a:t>
            </a:r>
          </a:p>
        </p:txBody>
      </p:sp>
      <p:pic>
        <p:nvPicPr>
          <p:cNvPr id="30" name="Picture 29">
            <a:extLst>
              <a:ext uri="{FF2B5EF4-FFF2-40B4-BE49-F238E27FC236}">
                <a16:creationId xmlns:a16="http://schemas.microsoft.com/office/drawing/2014/main" id="{DAFE306F-7DE8-693A-91C8-D6926D930B0A}"/>
              </a:ext>
            </a:extLst>
          </p:cNvPr>
          <p:cNvPicPr>
            <a:picLocks noChangeAspect="1"/>
          </p:cNvPicPr>
          <p:nvPr/>
        </p:nvPicPr>
        <p:blipFill>
          <a:blip r:embed="rId3"/>
          <a:stretch>
            <a:fillRect/>
          </a:stretch>
        </p:blipFill>
        <p:spPr>
          <a:xfrm>
            <a:off x="854095" y="3559195"/>
            <a:ext cx="1508105" cy="1508105"/>
          </a:xfrm>
          <a:prstGeom prst="rect">
            <a:avLst/>
          </a:prstGeom>
        </p:spPr>
      </p:pic>
      <p:pic>
        <p:nvPicPr>
          <p:cNvPr id="31" name="Picture 30">
            <a:extLst>
              <a:ext uri="{FF2B5EF4-FFF2-40B4-BE49-F238E27FC236}">
                <a16:creationId xmlns:a16="http://schemas.microsoft.com/office/drawing/2014/main" id="{B2E7A3D5-0690-1336-7F9D-8BF40781D590}"/>
              </a:ext>
            </a:extLst>
          </p:cNvPr>
          <p:cNvPicPr>
            <a:picLocks noChangeAspect="1"/>
          </p:cNvPicPr>
          <p:nvPr/>
        </p:nvPicPr>
        <p:blipFill>
          <a:blip r:embed="rId4"/>
          <a:stretch>
            <a:fillRect/>
          </a:stretch>
        </p:blipFill>
        <p:spPr>
          <a:xfrm>
            <a:off x="981819" y="5981700"/>
            <a:ext cx="1304181" cy="1304181"/>
          </a:xfrm>
          <a:prstGeom prst="rect">
            <a:avLst/>
          </a:prstGeom>
        </p:spPr>
      </p:pic>
      <p:pic>
        <p:nvPicPr>
          <p:cNvPr id="32" name="Picture 31">
            <a:extLst>
              <a:ext uri="{FF2B5EF4-FFF2-40B4-BE49-F238E27FC236}">
                <a16:creationId xmlns:a16="http://schemas.microsoft.com/office/drawing/2014/main" id="{D37FCBDD-C654-DA59-1522-6CB6C3B682F3}"/>
              </a:ext>
            </a:extLst>
          </p:cNvPr>
          <p:cNvPicPr>
            <a:picLocks noChangeAspect="1"/>
          </p:cNvPicPr>
          <p:nvPr/>
        </p:nvPicPr>
        <p:blipFill>
          <a:blip r:embed="rId5"/>
          <a:stretch>
            <a:fillRect/>
          </a:stretch>
        </p:blipFill>
        <p:spPr>
          <a:xfrm>
            <a:off x="914400" y="8128455"/>
            <a:ext cx="1508105" cy="1508105"/>
          </a:xfrm>
          <a:prstGeom prst="rect">
            <a:avLst/>
          </a:prstGeom>
        </p:spPr>
      </p:pic>
    </p:spTree>
    <p:extLst>
      <p:ext uri="{BB962C8B-B14F-4D97-AF65-F5344CB8AC3E}">
        <p14:creationId xmlns:p14="http://schemas.microsoft.com/office/powerpoint/2010/main" val="3841698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10342-0D7C-B34D-CA25-4181524A59A3}"/>
            </a:ext>
          </a:extLst>
        </p:cNvPr>
        <p:cNvGrpSpPr/>
        <p:nvPr/>
      </p:nvGrpSpPr>
      <p:grpSpPr>
        <a:xfrm>
          <a:off x="0" y="0"/>
          <a:ext cx="0" cy="0"/>
          <a:chOff x="0" y="0"/>
          <a:chExt cx="0" cy="0"/>
        </a:xfrm>
      </p:grpSpPr>
      <p:sp>
        <p:nvSpPr>
          <p:cNvPr id="7" name="矩形: 圆角 6">
            <a:extLst>
              <a:ext uri="{FF2B5EF4-FFF2-40B4-BE49-F238E27FC236}">
                <a16:creationId xmlns:a16="http://schemas.microsoft.com/office/drawing/2014/main" id="{6EE5C802-9686-77D8-33BE-3BABC061115F}"/>
              </a:ext>
            </a:extLst>
          </p:cNvPr>
          <p:cNvSpPr/>
          <p:nvPr/>
        </p:nvSpPr>
        <p:spPr>
          <a:xfrm>
            <a:off x="2804158" y="6647688"/>
            <a:ext cx="12063983" cy="2679192"/>
          </a:xfrm>
          <a:prstGeom prst="roundRect">
            <a:avLst>
              <a:gd name="adj" fmla="val 14508"/>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B33A9C8F-C3D8-3A3B-E321-4BEF3A0D487D}"/>
              </a:ext>
            </a:extLst>
          </p:cNvPr>
          <p:cNvSpPr/>
          <p:nvPr/>
        </p:nvSpPr>
        <p:spPr>
          <a:xfrm>
            <a:off x="2804160" y="3703320"/>
            <a:ext cx="12063984" cy="2386583"/>
          </a:xfrm>
          <a:prstGeom prst="roundRect">
            <a:avLst>
              <a:gd name="adj" fmla="val 11802"/>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a:extLst>
              <a:ext uri="{FF2B5EF4-FFF2-40B4-BE49-F238E27FC236}">
                <a16:creationId xmlns:a16="http://schemas.microsoft.com/office/drawing/2014/main" id="{4379C6C4-B1FB-1651-2E13-F2C0AE442E57}"/>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3" name="TextBox 2">
            <a:extLst>
              <a:ext uri="{FF2B5EF4-FFF2-40B4-BE49-F238E27FC236}">
                <a16:creationId xmlns:a16="http://schemas.microsoft.com/office/drawing/2014/main" id="{B8F6EC02-C1EF-75B4-CBAF-EDCDD4B5F71D}"/>
              </a:ext>
            </a:extLst>
          </p:cNvPr>
          <p:cNvSpPr txBox="1"/>
          <p:nvPr/>
        </p:nvSpPr>
        <p:spPr>
          <a:xfrm>
            <a:off x="430695" y="46166"/>
            <a:ext cx="17830800" cy="1661993"/>
          </a:xfrm>
          <a:prstGeom prst="rect">
            <a:avLst/>
          </a:prstGeom>
          <a:noFill/>
        </p:spPr>
        <p:txBody>
          <a:bodyPr wrap="square">
            <a:spAutoFit/>
          </a:bodyPr>
          <a:lstStyle/>
          <a:p>
            <a:pPr>
              <a:buNone/>
            </a:pPr>
            <a:r>
              <a:rPr lang="en-US" sz="5400" b="1">
                <a:solidFill>
                  <a:srgbClr val="718BAB"/>
                </a:solidFill>
                <a:latin typeface="Klein Bold"/>
              </a:rPr>
              <a:t>Expected Results: </a:t>
            </a:r>
          </a:p>
          <a:p>
            <a:pPr>
              <a:buNone/>
            </a:pPr>
            <a:r>
              <a:rPr lang="en-US" sz="4800" b="1">
                <a:solidFill>
                  <a:srgbClr val="2A2E3A"/>
                </a:solidFill>
                <a:latin typeface="Klein Bold"/>
              </a:rPr>
              <a:t>Main Effects on Dependent Variables</a:t>
            </a:r>
          </a:p>
        </p:txBody>
      </p:sp>
      <p:sp>
        <p:nvSpPr>
          <p:cNvPr id="5" name="TextBox 4">
            <a:extLst>
              <a:ext uri="{FF2B5EF4-FFF2-40B4-BE49-F238E27FC236}">
                <a16:creationId xmlns:a16="http://schemas.microsoft.com/office/drawing/2014/main" id="{DE84117E-247A-45C7-8D05-A61FE3ACD641}"/>
              </a:ext>
            </a:extLst>
          </p:cNvPr>
          <p:cNvSpPr txBox="1"/>
          <p:nvPr/>
        </p:nvSpPr>
        <p:spPr>
          <a:xfrm>
            <a:off x="1202602" y="2251769"/>
            <a:ext cx="15247454" cy="954107"/>
          </a:xfrm>
          <a:prstGeom prst="rect">
            <a:avLst/>
          </a:prstGeom>
          <a:noFill/>
        </p:spPr>
        <p:txBody>
          <a:bodyPr wrap="square">
            <a:spAutoFit/>
          </a:bodyPr>
          <a:lstStyle/>
          <a:p>
            <a:pPr algn="just"/>
            <a:r>
              <a:rPr lang="en-US" sz="2800" i="1" dirty="0">
                <a:solidFill>
                  <a:srgbClr val="2A2E3A"/>
                </a:solidFill>
              </a:rPr>
              <a:t>Results are based on a </a:t>
            </a:r>
            <a:r>
              <a:rPr lang="en-US" sz="2800" b="1" i="1" dirty="0">
                <a:solidFill>
                  <a:srgbClr val="2A2E3A"/>
                </a:solidFill>
              </a:rPr>
              <a:t>one-way MANOVA with Tukey’s HSD post-hoc comparisons</a:t>
            </a:r>
            <a:r>
              <a:rPr lang="en-US" sz="2800" i="1" dirty="0">
                <a:solidFill>
                  <a:srgbClr val="2A2E3A"/>
                </a:solidFill>
              </a:rPr>
              <a:t>, examining the main effects of rhetorical styles on Psychological Reactance, Behavioral Intention, Self-Efficacy, and Trust.</a:t>
            </a:r>
          </a:p>
        </p:txBody>
      </p:sp>
      <p:sp>
        <p:nvSpPr>
          <p:cNvPr id="14" name="TextBox 13">
            <a:extLst>
              <a:ext uri="{FF2B5EF4-FFF2-40B4-BE49-F238E27FC236}">
                <a16:creationId xmlns:a16="http://schemas.microsoft.com/office/drawing/2014/main" id="{342BB95C-3E02-078C-BC09-277D7D764969}"/>
              </a:ext>
            </a:extLst>
          </p:cNvPr>
          <p:cNvSpPr txBox="1"/>
          <p:nvPr/>
        </p:nvSpPr>
        <p:spPr>
          <a:xfrm>
            <a:off x="3082826" y="6751768"/>
            <a:ext cx="9270718" cy="2369880"/>
          </a:xfrm>
          <a:prstGeom prst="rect">
            <a:avLst/>
          </a:prstGeom>
          <a:noFill/>
        </p:spPr>
        <p:txBody>
          <a:bodyPr wrap="square">
            <a:spAutoFit/>
          </a:bodyPr>
          <a:lstStyle/>
          <a:p>
            <a:pPr algn="just">
              <a:buNone/>
            </a:pPr>
            <a:r>
              <a:rPr lang="en-US" sz="3600" b="1" dirty="0">
                <a:solidFill>
                  <a:srgbClr val="718BAB"/>
                </a:solidFill>
              </a:rPr>
              <a:t>Acceptance Intention</a:t>
            </a:r>
          </a:p>
          <a:p>
            <a:pPr algn="just">
              <a:buNone/>
            </a:pPr>
            <a:r>
              <a:rPr lang="en-US" sz="2800" b="1" dirty="0">
                <a:solidFill>
                  <a:schemeClr val="accent4">
                    <a:lumMod val="75000"/>
                  </a:schemeClr>
                </a:solidFill>
              </a:rPr>
              <a:t>Logos and Ethos </a:t>
            </a:r>
            <a:r>
              <a:rPr lang="en-US" sz="2800" b="1" dirty="0">
                <a:solidFill>
                  <a:srgbClr val="2A2E3A"/>
                </a:solidFill>
              </a:rPr>
              <a:t>are expected to elicit </a:t>
            </a:r>
            <a:r>
              <a:rPr lang="en-US" sz="2800" b="1" dirty="0">
                <a:solidFill>
                  <a:schemeClr val="accent4">
                    <a:lumMod val="75000"/>
                  </a:schemeClr>
                </a:solidFill>
              </a:rPr>
              <a:t>higher behavioral intention than Pathos</a:t>
            </a:r>
            <a:r>
              <a:rPr lang="en-US" sz="2800" b="1" dirty="0">
                <a:solidFill>
                  <a:srgbClr val="2A2E3A"/>
                </a:solidFill>
              </a:rPr>
              <a:t>, since </a:t>
            </a:r>
            <a:r>
              <a:rPr lang="en-US" sz="2800" b="1" dirty="0">
                <a:solidFill>
                  <a:schemeClr val="accent4">
                    <a:lumMod val="75000"/>
                  </a:schemeClr>
                </a:solidFill>
              </a:rPr>
              <a:t>logical justification and authoritative guidance</a:t>
            </a:r>
            <a:r>
              <a:rPr lang="en-US" sz="2800" b="1" dirty="0">
                <a:solidFill>
                  <a:srgbClr val="7030A0"/>
                </a:solidFill>
              </a:rPr>
              <a:t> </a:t>
            </a:r>
            <a:r>
              <a:rPr lang="en-US" sz="2800" b="1" dirty="0">
                <a:solidFill>
                  <a:srgbClr val="2A2E3A"/>
                </a:solidFill>
              </a:rPr>
              <a:t>more effectively motivate action in task-oriented contexts.</a:t>
            </a:r>
          </a:p>
        </p:txBody>
      </p:sp>
      <p:sp>
        <p:nvSpPr>
          <p:cNvPr id="19" name="TextBox 18">
            <a:extLst>
              <a:ext uri="{FF2B5EF4-FFF2-40B4-BE49-F238E27FC236}">
                <a16:creationId xmlns:a16="http://schemas.microsoft.com/office/drawing/2014/main" id="{B0862E93-C380-6CAB-2D3D-89BD90BA1F56}"/>
              </a:ext>
            </a:extLst>
          </p:cNvPr>
          <p:cNvSpPr txBox="1"/>
          <p:nvPr/>
        </p:nvSpPr>
        <p:spPr>
          <a:xfrm>
            <a:off x="3026131" y="3830478"/>
            <a:ext cx="9455429" cy="1938992"/>
          </a:xfrm>
          <a:prstGeom prst="rect">
            <a:avLst/>
          </a:prstGeom>
          <a:noFill/>
        </p:spPr>
        <p:txBody>
          <a:bodyPr wrap="square">
            <a:spAutoFit/>
          </a:bodyPr>
          <a:lstStyle/>
          <a:p>
            <a:pPr algn="just">
              <a:buNone/>
            </a:pPr>
            <a:r>
              <a:rPr lang="en-US" sz="3600" b="1" dirty="0">
                <a:solidFill>
                  <a:srgbClr val="718BAB"/>
                </a:solidFill>
              </a:rPr>
              <a:t>Psychological Reactance</a:t>
            </a:r>
          </a:p>
          <a:p>
            <a:pPr algn="just">
              <a:buNone/>
            </a:pPr>
            <a:r>
              <a:rPr lang="en-US" sz="2800" b="1" dirty="0">
                <a:solidFill>
                  <a:schemeClr val="accent4">
                    <a:lumMod val="75000"/>
                  </a:schemeClr>
                </a:solidFill>
              </a:rPr>
              <a:t>Psychological reactance </a:t>
            </a:r>
            <a:r>
              <a:rPr lang="en-US" sz="2800" b="1" dirty="0">
                <a:solidFill>
                  <a:srgbClr val="2A2E3A"/>
                </a:solidFill>
              </a:rPr>
              <a:t>is expected to be lowest in the </a:t>
            </a:r>
            <a:r>
              <a:rPr lang="en-US" sz="2800" b="1" dirty="0">
                <a:solidFill>
                  <a:schemeClr val="accent4">
                    <a:lumMod val="75000"/>
                  </a:schemeClr>
                </a:solidFill>
              </a:rPr>
              <a:t>Pathos</a:t>
            </a:r>
            <a:r>
              <a:rPr lang="en-US" sz="2800" b="1" dirty="0">
                <a:solidFill>
                  <a:srgbClr val="2A2E3A"/>
                </a:solidFill>
              </a:rPr>
              <a:t> condition, because emotional care and empathy </a:t>
            </a:r>
            <a:r>
              <a:rPr lang="en-US" sz="2800" b="1" dirty="0">
                <a:solidFill>
                  <a:schemeClr val="accent4">
                    <a:lumMod val="75000"/>
                  </a:schemeClr>
                </a:solidFill>
              </a:rPr>
              <a:t>reduce perceived threats to user autonomy</a:t>
            </a:r>
            <a:r>
              <a:rPr lang="en-US" sz="2800" b="1" dirty="0">
                <a:solidFill>
                  <a:srgbClr val="2A2E3A"/>
                </a:solidFill>
              </a:rPr>
              <a:t>.</a:t>
            </a:r>
          </a:p>
        </p:txBody>
      </p:sp>
      <p:pic>
        <p:nvPicPr>
          <p:cNvPr id="6" name="图片 5" descr="形状&#10;&#10;AI 生成的内容可能不正确。">
            <a:extLst>
              <a:ext uri="{FF2B5EF4-FFF2-40B4-BE49-F238E27FC236}">
                <a16:creationId xmlns:a16="http://schemas.microsoft.com/office/drawing/2014/main" id="{F8A9A157-0972-A7C2-BD8B-38D9885379B1}"/>
              </a:ext>
            </a:extLst>
          </p:cNvPr>
          <p:cNvPicPr>
            <a:picLocks noChangeAspect="1"/>
          </p:cNvPicPr>
          <p:nvPr/>
        </p:nvPicPr>
        <p:blipFill>
          <a:blip r:embed="rId3"/>
          <a:stretch>
            <a:fillRect/>
          </a:stretch>
        </p:blipFill>
        <p:spPr>
          <a:xfrm>
            <a:off x="13022666" y="4094680"/>
            <a:ext cx="1674790" cy="1674790"/>
          </a:xfrm>
          <a:prstGeom prst="rect">
            <a:avLst/>
          </a:prstGeom>
        </p:spPr>
      </p:pic>
      <p:pic>
        <p:nvPicPr>
          <p:cNvPr id="10" name="图片 9" descr="形状&#10;&#10;AI 生成的内容可能不正确。">
            <a:extLst>
              <a:ext uri="{FF2B5EF4-FFF2-40B4-BE49-F238E27FC236}">
                <a16:creationId xmlns:a16="http://schemas.microsoft.com/office/drawing/2014/main" id="{F2AFFB34-D31E-44F6-4801-1EFE86BB2772}"/>
              </a:ext>
            </a:extLst>
          </p:cNvPr>
          <p:cNvPicPr>
            <a:picLocks noChangeAspect="1"/>
          </p:cNvPicPr>
          <p:nvPr/>
        </p:nvPicPr>
        <p:blipFill>
          <a:blip r:embed="rId4"/>
          <a:stretch>
            <a:fillRect/>
          </a:stretch>
        </p:blipFill>
        <p:spPr>
          <a:xfrm>
            <a:off x="13136055" y="7206583"/>
            <a:ext cx="1561401" cy="1561401"/>
          </a:xfrm>
          <a:prstGeom prst="rect">
            <a:avLst/>
          </a:prstGeom>
        </p:spPr>
      </p:pic>
    </p:spTree>
    <p:extLst>
      <p:ext uri="{BB962C8B-B14F-4D97-AF65-F5344CB8AC3E}">
        <p14:creationId xmlns:p14="http://schemas.microsoft.com/office/powerpoint/2010/main" val="4076612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C58ED-6745-8A60-95E3-114D760E9EF4}"/>
            </a:ext>
          </a:extLst>
        </p:cNvPr>
        <p:cNvGrpSpPr/>
        <p:nvPr/>
      </p:nvGrpSpPr>
      <p:grpSpPr>
        <a:xfrm>
          <a:off x="0" y="0"/>
          <a:ext cx="0" cy="0"/>
          <a:chOff x="0" y="0"/>
          <a:chExt cx="0" cy="0"/>
        </a:xfrm>
      </p:grpSpPr>
      <p:sp>
        <p:nvSpPr>
          <p:cNvPr id="10" name="Rounded Rectangle 14">
            <a:extLst>
              <a:ext uri="{FF2B5EF4-FFF2-40B4-BE49-F238E27FC236}">
                <a16:creationId xmlns:a16="http://schemas.microsoft.com/office/drawing/2014/main" id="{3FEF94AB-22A5-A934-95EE-9B8119AF8803}"/>
              </a:ext>
            </a:extLst>
          </p:cNvPr>
          <p:cNvSpPr/>
          <p:nvPr/>
        </p:nvSpPr>
        <p:spPr>
          <a:xfrm>
            <a:off x="9144000" y="3170851"/>
            <a:ext cx="7562088" cy="5808555"/>
          </a:xfrm>
          <a:prstGeom prst="roundRect">
            <a:avLst>
              <a:gd name="adj" fmla="val 9882"/>
            </a:avLst>
          </a:prstGeom>
          <a:gradFill flip="none" rotWithShape="1">
            <a:gsLst>
              <a:gs pos="0">
                <a:srgbClr val="ECEBF7"/>
              </a:gs>
              <a:gs pos="99000">
                <a:schemeClr val="bg1">
                  <a:lumMod val="95000"/>
                </a:schemeClr>
              </a:gs>
              <a:gs pos="0">
                <a:srgbClr val="EEEDF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Freeform 3">
            <a:extLst>
              <a:ext uri="{FF2B5EF4-FFF2-40B4-BE49-F238E27FC236}">
                <a16:creationId xmlns:a16="http://schemas.microsoft.com/office/drawing/2014/main" id="{88A2799B-7105-A914-7E1A-E55922479CAD}"/>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3" name="TextBox 2">
            <a:extLst>
              <a:ext uri="{FF2B5EF4-FFF2-40B4-BE49-F238E27FC236}">
                <a16:creationId xmlns:a16="http://schemas.microsoft.com/office/drawing/2014/main" id="{85360F5C-BCB5-88A0-0C88-7F195EF24BFE}"/>
              </a:ext>
            </a:extLst>
          </p:cNvPr>
          <p:cNvSpPr txBox="1"/>
          <p:nvPr/>
        </p:nvSpPr>
        <p:spPr>
          <a:xfrm>
            <a:off x="533400" y="46166"/>
            <a:ext cx="16611600" cy="1661993"/>
          </a:xfrm>
          <a:prstGeom prst="rect">
            <a:avLst/>
          </a:prstGeom>
          <a:noFill/>
        </p:spPr>
        <p:txBody>
          <a:bodyPr wrap="square">
            <a:spAutoFit/>
          </a:bodyPr>
          <a:lstStyle/>
          <a:p>
            <a:pPr>
              <a:buNone/>
            </a:pPr>
            <a:r>
              <a:rPr lang="en-US" sz="5400" b="1">
                <a:solidFill>
                  <a:srgbClr val="718BAB"/>
                </a:solidFill>
                <a:latin typeface="Klein Bold"/>
              </a:rPr>
              <a:t>Expected Results: </a:t>
            </a:r>
          </a:p>
          <a:p>
            <a:pPr>
              <a:buNone/>
            </a:pPr>
            <a:r>
              <a:rPr lang="en-US" sz="4800" b="1">
                <a:solidFill>
                  <a:srgbClr val="2A2E3A"/>
                </a:solidFill>
                <a:latin typeface="Klein Bold"/>
              </a:rPr>
              <a:t>Mediation Analysis - The Role of SDT Needs</a:t>
            </a:r>
          </a:p>
        </p:txBody>
      </p:sp>
      <p:sp>
        <p:nvSpPr>
          <p:cNvPr id="5" name="TextBox 4">
            <a:extLst>
              <a:ext uri="{FF2B5EF4-FFF2-40B4-BE49-F238E27FC236}">
                <a16:creationId xmlns:a16="http://schemas.microsoft.com/office/drawing/2014/main" id="{5D010A80-3992-EB05-633C-E49379682E5D}"/>
              </a:ext>
            </a:extLst>
          </p:cNvPr>
          <p:cNvSpPr txBox="1"/>
          <p:nvPr/>
        </p:nvSpPr>
        <p:spPr>
          <a:xfrm>
            <a:off x="1295933" y="2220521"/>
            <a:ext cx="12499848" cy="523220"/>
          </a:xfrm>
          <a:prstGeom prst="rect">
            <a:avLst/>
          </a:prstGeom>
          <a:noFill/>
        </p:spPr>
        <p:txBody>
          <a:bodyPr wrap="square">
            <a:spAutoFit/>
          </a:bodyPr>
          <a:lstStyle/>
          <a:p>
            <a:pPr algn="just"/>
            <a:r>
              <a:rPr lang="en-US" sz="2800" i="1" dirty="0">
                <a:solidFill>
                  <a:srgbClr val="2A2E3A"/>
                </a:solidFill>
              </a:rPr>
              <a:t>Parallel multiple mediation analysis using PROCESS Macro (Model 4; Hayes, 2013)</a:t>
            </a:r>
          </a:p>
        </p:txBody>
      </p:sp>
      <p:sp>
        <p:nvSpPr>
          <p:cNvPr id="15" name="Rounded Rectangle 14">
            <a:extLst>
              <a:ext uri="{FF2B5EF4-FFF2-40B4-BE49-F238E27FC236}">
                <a16:creationId xmlns:a16="http://schemas.microsoft.com/office/drawing/2014/main" id="{EC5AE360-C46E-2A4F-B480-96A42589BE57}"/>
              </a:ext>
            </a:extLst>
          </p:cNvPr>
          <p:cNvSpPr/>
          <p:nvPr/>
        </p:nvSpPr>
        <p:spPr>
          <a:xfrm>
            <a:off x="1295933" y="3170852"/>
            <a:ext cx="7562088" cy="5808556"/>
          </a:xfrm>
          <a:prstGeom prst="roundRect">
            <a:avLst>
              <a:gd name="adj" fmla="val 9882"/>
            </a:avLst>
          </a:prstGeom>
          <a:gradFill flip="none" rotWithShape="1">
            <a:gsLst>
              <a:gs pos="0">
                <a:srgbClr val="ECEBF7"/>
              </a:gs>
              <a:gs pos="99000">
                <a:schemeClr val="bg1">
                  <a:lumMod val="95000"/>
                </a:schemeClr>
              </a:gs>
              <a:gs pos="0">
                <a:srgbClr val="EEEDF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F615F639-EF58-9CEC-BE18-B8B6B43AB296}"/>
              </a:ext>
            </a:extLst>
          </p:cNvPr>
          <p:cNvSpPr txBox="1"/>
          <p:nvPr/>
        </p:nvSpPr>
        <p:spPr>
          <a:xfrm>
            <a:off x="1581912" y="3413345"/>
            <a:ext cx="6919493" cy="3785652"/>
          </a:xfrm>
          <a:prstGeom prst="rect">
            <a:avLst/>
          </a:prstGeom>
          <a:noFill/>
        </p:spPr>
        <p:txBody>
          <a:bodyPr wrap="square">
            <a:spAutoFit/>
          </a:bodyPr>
          <a:lstStyle/>
          <a:p>
            <a:pPr algn="just">
              <a:buNone/>
            </a:pPr>
            <a:r>
              <a:rPr lang="en-US" sz="3600" b="1" dirty="0">
                <a:solidFill>
                  <a:srgbClr val="2A2E3A"/>
                </a:solidFill>
              </a:rPr>
              <a:t>Pathos → Relatedness → </a:t>
            </a:r>
          </a:p>
          <a:p>
            <a:pPr algn="just">
              <a:buNone/>
            </a:pPr>
            <a:r>
              <a:rPr lang="en-US" sz="3600" b="1" dirty="0">
                <a:solidFill>
                  <a:srgbClr val="2A2E3A"/>
                </a:solidFill>
              </a:rPr>
              <a:t>Reduced Psychological Reactance</a:t>
            </a:r>
          </a:p>
          <a:p>
            <a:pPr algn="just">
              <a:buNone/>
            </a:pPr>
            <a:endParaRPr lang="en-US" sz="2800" dirty="0">
              <a:solidFill>
                <a:srgbClr val="2A2E3A"/>
              </a:solidFill>
            </a:endParaRPr>
          </a:p>
          <a:p>
            <a:pPr algn="just">
              <a:buNone/>
            </a:pPr>
            <a:r>
              <a:rPr lang="en-US" sz="2800" dirty="0">
                <a:solidFill>
                  <a:srgbClr val="2A2E3A"/>
                </a:solidFill>
              </a:rPr>
              <a:t>Pathos strengthens users’ sense of relatedness by expressing care and empathy. Feeling understood reduces perceived threats to autonomy, thereby lowering psychological reactance.</a:t>
            </a:r>
          </a:p>
        </p:txBody>
      </p:sp>
      <p:sp>
        <p:nvSpPr>
          <p:cNvPr id="9" name="TextBox 18">
            <a:extLst>
              <a:ext uri="{FF2B5EF4-FFF2-40B4-BE49-F238E27FC236}">
                <a16:creationId xmlns:a16="http://schemas.microsoft.com/office/drawing/2014/main" id="{5383067C-70DF-A3A2-CE18-A2D0BDFEFBDC}"/>
              </a:ext>
            </a:extLst>
          </p:cNvPr>
          <p:cNvSpPr txBox="1"/>
          <p:nvPr/>
        </p:nvSpPr>
        <p:spPr>
          <a:xfrm>
            <a:off x="9619086" y="3501852"/>
            <a:ext cx="6611913" cy="3785652"/>
          </a:xfrm>
          <a:prstGeom prst="rect">
            <a:avLst/>
          </a:prstGeom>
          <a:noFill/>
        </p:spPr>
        <p:txBody>
          <a:bodyPr wrap="square">
            <a:spAutoFit/>
          </a:bodyPr>
          <a:lstStyle/>
          <a:p>
            <a:pPr algn="just">
              <a:buNone/>
            </a:pPr>
            <a:r>
              <a:rPr lang="en-US" sz="3600" b="1" dirty="0">
                <a:solidFill>
                  <a:srgbClr val="2A2E3A"/>
                </a:solidFill>
              </a:rPr>
              <a:t>Logos → Autonomy →</a:t>
            </a:r>
          </a:p>
          <a:p>
            <a:pPr algn="just">
              <a:buNone/>
            </a:pPr>
            <a:r>
              <a:rPr lang="en-US" sz="3600" b="1" dirty="0">
                <a:solidFill>
                  <a:srgbClr val="2A2E3A"/>
                </a:solidFill>
              </a:rPr>
              <a:t>Increased Acceptance Intention</a:t>
            </a:r>
          </a:p>
          <a:p>
            <a:pPr algn="just">
              <a:buNone/>
            </a:pPr>
            <a:endParaRPr lang="en-US" sz="2800" dirty="0"/>
          </a:p>
          <a:p>
            <a:pPr algn="just"/>
            <a:r>
              <a:rPr lang="en-US" sz="2800" dirty="0">
                <a:solidFill>
                  <a:srgbClr val="2A2E3A"/>
                </a:solidFill>
              </a:rPr>
              <a:t>Logos provides clear and objective rationale that supports informed decision-making. When users feel the choice is self-endorsed through reasoning, their intention to act increases.</a:t>
            </a:r>
          </a:p>
        </p:txBody>
      </p:sp>
      <p:pic>
        <p:nvPicPr>
          <p:cNvPr id="11" name="Picture 30">
            <a:extLst>
              <a:ext uri="{FF2B5EF4-FFF2-40B4-BE49-F238E27FC236}">
                <a16:creationId xmlns:a16="http://schemas.microsoft.com/office/drawing/2014/main" id="{91180238-7A9C-933B-E38D-AA96A21B963A}"/>
              </a:ext>
            </a:extLst>
          </p:cNvPr>
          <p:cNvPicPr>
            <a:picLocks noChangeAspect="1"/>
          </p:cNvPicPr>
          <p:nvPr/>
        </p:nvPicPr>
        <p:blipFill>
          <a:blip r:embed="rId3"/>
          <a:stretch>
            <a:fillRect/>
          </a:stretch>
        </p:blipFill>
        <p:spPr>
          <a:xfrm>
            <a:off x="4424886" y="7491428"/>
            <a:ext cx="1304181" cy="1304181"/>
          </a:xfrm>
          <a:prstGeom prst="rect">
            <a:avLst/>
          </a:prstGeom>
        </p:spPr>
      </p:pic>
      <p:pic>
        <p:nvPicPr>
          <p:cNvPr id="2" name="Picture 1">
            <a:extLst>
              <a:ext uri="{FF2B5EF4-FFF2-40B4-BE49-F238E27FC236}">
                <a16:creationId xmlns:a16="http://schemas.microsoft.com/office/drawing/2014/main" id="{4F41B7B6-DD51-046D-DEC4-50674D7813FA}"/>
              </a:ext>
            </a:extLst>
          </p:cNvPr>
          <p:cNvPicPr>
            <a:picLocks noChangeAspect="1"/>
          </p:cNvPicPr>
          <p:nvPr/>
        </p:nvPicPr>
        <p:blipFill>
          <a:blip r:embed="rId4"/>
          <a:stretch>
            <a:fillRect/>
          </a:stretch>
        </p:blipFill>
        <p:spPr>
          <a:xfrm>
            <a:off x="12287676" y="7287504"/>
            <a:ext cx="1508105" cy="1508105"/>
          </a:xfrm>
          <a:prstGeom prst="rect">
            <a:avLst/>
          </a:prstGeom>
        </p:spPr>
      </p:pic>
    </p:spTree>
    <p:extLst>
      <p:ext uri="{BB962C8B-B14F-4D97-AF65-F5344CB8AC3E}">
        <p14:creationId xmlns:p14="http://schemas.microsoft.com/office/powerpoint/2010/main" val="259662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1EF20-09D6-B745-4669-1FCDC87C8FB8}"/>
            </a:ext>
          </a:extLst>
        </p:cNvPr>
        <p:cNvGrpSpPr/>
        <p:nvPr/>
      </p:nvGrpSpPr>
      <p:grpSpPr>
        <a:xfrm>
          <a:off x="0" y="0"/>
          <a:ext cx="0" cy="0"/>
          <a:chOff x="0" y="0"/>
          <a:chExt cx="0" cy="0"/>
        </a:xfrm>
      </p:grpSpPr>
      <p:sp>
        <p:nvSpPr>
          <p:cNvPr id="21" name="Rounded Rectangle 30">
            <a:extLst>
              <a:ext uri="{FF2B5EF4-FFF2-40B4-BE49-F238E27FC236}">
                <a16:creationId xmlns:a16="http://schemas.microsoft.com/office/drawing/2014/main" id="{71AA8D0E-66F1-C6B2-6097-55EC9127CA88}"/>
              </a:ext>
            </a:extLst>
          </p:cNvPr>
          <p:cNvSpPr/>
          <p:nvPr/>
        </p:nvSpPr>
        <p:spPr>
          <a:xfrm>
            <a:off x="667905" y="2019300"/>
            <a:ext cx="8374912" cy="8011094"/>
          </a:xfrm>
          <a:prstGeom prst="roundRect">
            <a:avLst>
              <a:gd name="adj" fmla="val 6748"/>
            </a:avLst>
          </a:prstGeom>
          <a:solidFill>
            <a:srgbClr val="F6F6FC"/>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Freeform 3">
            <a:extLst>
              <a:ext uri="{FF2B5EF4-FFF2-40B4-BE49-F238E27FC236}">
                <a16:creationId xmlns:a16="http://schemas.microsoft.com/office/drawing/2014/main" id="{E097E8CE-033F-6148-4498-8196DB55724B}"/>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3" name="TextBox 2">
            <a:extLst>
              <a:ext uri="{FF2B5EF4-FFF2-40B4-BE49-F238E27FC236}">
                <a16:creationId xmlns:a16="http://schemas.microsoft.com/office/drawing/2014/main" id="{E8C77540-4329-E4E9-EFB3-E9EE5E605669}"/>
              </a:ext>
            </a:extLst>
          </p:cNvPr>
          <p:cNvSpPr txBox="1"/>
          <p:nvPr/>
        </p:nvSpPr>
        <p:spPr>
          <a:xfrm>
            <a:off x="457200" y="11596"/>
            <a:ext cx="17449800" cy="1754326"/>
          </a:xfrm>
          <a:prstGeom prst="rect">
            <a:avLst/>
          </a:prstGeom>
          <a:noFill/>
        </p:spPr>
        <p:txBody>
          <a:bodyPr wrap="square">
            <a:spAutoFit/>
          </a:bodyPr>
          <a:lstStyle/>
          <a:p>
            <a:pPr>
              <a:buNone/>
            </a:pPr>
            <a:r>
              <a:rPr lang="en-US" sz="5400" b="1">
                <a:solidFill>
                  <a:srgbClr val="718BAB"/>
                </a:solidFill>
                <a:latin typeface="Klein Bold"/>
              </a:rPr>
              <a:t>Expected Implications: </a:t>
            </a:r>
          </a:p>
          <a:p>
            <a:pPr>
              <a:buNone/>
            </a:pPr>
            <a:r>
              <a:rPr lang="en-US" sz="5400" b="1">
                <a:solidFill>
                  <a:srgbClr val="2A2E3A"/>
                </a:solidFill>
                <a:latin typeface="Klein Bold"/>
              </a:rPr>
              <a:t>Theoretical Implications &amp; Practical Implications</a:t>
            </a:r>
          </a:p>
        </p:txBody>
      </p:sp>
      <p:sp>
        <p:nvSpPr>
          <p:cNvPr id="16" name="文本框 15">
            <a:extLst>
              <a:ext uri="{FF2B5EF4-FFF2-40B4-BE49-F238E27FC236}">
                <a16:creationId xmlns:a16="http://schemas.microsoft.com/office/drawing/2014/main" id="{4C8A72D2-8543-7110-E819-A56EEBEF02BB}"/>
              </a:ext>
            </a:extLst>
          </p:cNvPr>
          <p:cNvSpPr txBox="1"/>
          <p:nvPr/>
        </p:nvSpPr>
        <p:spPr>
          <a:xfrm>
            <a:off x="1550485" y="8485505"/>
            <a:ext cx="6996918" cy="954107"/>
          </a:xfrm>
          <a:prstGeom prst="rect">
            <a:avLst/>
          </a:prstGeom>
          <a:noFill/>
        </p:spPr>
        <p:txBody>
          <a:bodyPr wrap="square">
            <a:spAutoFit/>
          </a:bodyPr>
          <a:lstStyle/>
          <a:p>
            <a:r>
              <a:rPr lang="en-US" altLang="zh-CN" sz="2800"/>
              <a:t>Persuasion works best when rhetorical strategy matches unmet SDT needs</a:t>
            </a:r>
          </a:p>
        </p:txBody>
      </p:sp>
      <p:sp>
        <p:nvSpPr>
          <p:cNvPr id="20" name="文本框 19">
            <a:extLst>
              <a:ext uri="{FF2B5EF4-FFF2-40B4-BE49-F238E27FC236}">
                <a16:creationId xmlns:a16="http://schemas.microsoft.com/office/drawing/2014/main" id="{2B6EC9F2-CC05-6998-4B77-CF5AE63884B7}"/>
              </a:ext>
            </a:extLst>
          </p:cNvPr>
          <p:cNvSpPr txBox="1"/>
          <p:nvPr/>
        </p:nvSpPr>
        <p:spPr>
          <a:xfrm>
            <a:off x="1464346" y="3707296"/>
            <a:ext cx="7016795" cy="954107"/>
          </a:xfrm>
          <a:prstGeom prst="rect">
            <a:avLst/>
          </a:prstGeom>
          <a:noFill/>
        </p:spPr>
        <p:txBody>
          <a:bodyPr wrap="square">
            <a:spAutoFit/>
          </a:bodyPr>
          <a:lstStyle/>
          <a:p>
            <a:pPr algn="just">
              <a:buNone/>
            </a:pPr>
            <a:r>
              <a:rPr lang="en-US" altLang="zh-CN" sz="2800"/>
              <a:t>AI rhetoric is not just language style, but a real-time intervention that shapes decision-making.</a:t>
            </a:r>
          </a:p>
        </p:txBody>
      </p:sp>
      <p:sp>
        <p:nvSpPr>
          <p:cNvPr id="24" name="文本框 23">
            <a:extLst>
              <a:ext uri="{FF2B5EF4-FFF2-40B4-BE49-F238E27FC236}">
                <a16:creationId xmlns:a16="http://schemas.microsoft.com/office/drawing/2014/main" id="{DD8E7A78-493E-A36B-EA8F-E363339E6E56}"/>
              </a:ext>
            </a:extLst>
          </p:cNvPr>
          <p:cNvSpPr txBox="1"/>
          <p:nvPr/>
        </p:nvSpPr>
        <p:spPr>
          <a:xfrm>
            <a:off x="3137203" y="2126245"/>
            <a:ext cx="3280143" cy="707886"/>
          </a:xfrm>
          <a:prstGeom prst="rect">
            <a:avLst/>
          </a:prstGeom>
          <a:noFill/>
          <a:ln>
            <a:noFill/>
          </a:ln>
        </p:spPr>
        <p:txBody>
          <a:bodyPr wrap="square">
            <a:spAutoFit/>
          </a:bodyPr>
          <a:lstStyle/>
          <a:p>
            <a:r>
              <a:rPr lang="en-US" altLang="zh-CN" sz="4000" b="1">
                <a:solidFill>
                  <a:srgbClr val="2A2E3A"/>
                </a:solidFill>
                <a:latin typeface="Klein Bold"/>
              </a:rPr>
              <a:t>Theoretical</a:t>
            </a:r>
            <a:endParaRPr lang="zh-CN" altLang="en-US" sz="2800"/>
          </a:p>
        </p:txBody>
      </p:sp>
      <p:sp>
        <p:nvSpPr>
          <p:cNvPr id="25" name="Freeform 11">
            <a:extLst>
              <a:ext uri="{FF2B5EF4-FFF2-40B4-BE49-F238E27FC236}">
                <a16:creationId xmlns:a16="http://schemas.microsoft.com/office/drawing/2014/main" id="{F65C3F2E-02DD-3EB1-8427-F1B4BEF92BCD}"/>
              </a:ext>
            </a:extLst>
          </p:cNvPr>
          <p:cNvSpPr/>
          <p:nvPr/>
        </p:nvSpPr>
        <p:spPr>
          <a:xfrm>
            <a:off x="1102249" y="3812878"/>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27" name="文本框 26">
            <a:extLst>
              <a:ext uri="{FF2B5EF4-FFF2-40B4-BE49-F238E27FC236}">
                <a16:creationId xmlns:a16="http://schemas.microsoft.com/office/drawing/2014/main" id="{6085D63B-C1BA-BB95-EE94-BF47DFA6A3A9}"/>
              </a:ext>
            </a:extLst>
          </p:cNvPr>
          <p:cNvSpPr txBox="1"/>
          <p:nvPr/>
        </p:nvSpPr>
        <p:spPr>
          <a:xfrm>
            <a:off x="1550485" y="5594839"/>
            <a:ext cx="6768318" cy="954107"/>
          </a:xfrm>
          <a:prstGeom prst="rect">
            <a:avLst/>
          </a:prstGeom>
          <a:noFill/>
        </p:spPr>
        <p:txBody>
          <a:bodyPr wrap="square">
            <a:spAutoFit/>
          </a:bodyPr>
          <a:lstStyle/>
          <a:p>
            <a:pPr algn="just"/>
            <a:r>
              <a:rPr lang="en-US" altLang="zh-CN" sz="2800"/>
              <a:t>Users distinguish Ethos, Pathos, and Logos as different agent personas. </a:t>
            </a:r>
          </a:p>
        </p:txBody>
      </p:sp>
      <p:sp>
        <p:nvSpPr>
          <p:cNvPr id="29" name="文本框 28">
            <a:extLst>
              <a:ext uri="{FF2B5EF4-FFF2-40B4-BE49-F238E27FC236}">
                <a16:creationId xmlns:a16="http://schemas.microsoft.com/office/drawing/2014/main" id="{59253CB0-20BD-7D12-E84B-054F829C938B}"/>
              </a:ext>
            </a:extLst>
          </p:cNvPr>
          <p:cNvSpPr txBox="1"/>
          <p:nvPr/>
        </p:nvSpPr>
        <p:spPr>
          <a:xfrm>
            <a:off x="1022170" y="4991100"/>
            <a:ext cx="7753834" cy="553998"/>
          </a:xfrm>
          <a:prstGeom prst="rect">
            <a:avLst/>
          </a:prstGeom>
          <a:noFill/>
        </p:spPr>
        <p:txBody>
          <a:bodyPr wrap="square">
            <a:spAutoFit/>
          </a:bodyPr>
          <a:lstStyle/>
          <a:p>
            <a:r>
              <a:rPr lang="en-US" altLang="zh-CN" sz="3000" b="1">
                <a:solidFill>
                  <a:srgbClr val="395983"/>
                </a:solidFill>
              </a:rPr>
              <a:t>Rhetorical Styles Activate Different Motivations</a:t>
            </a:r>
          </a:p>
        </p:txBody>
      </p:sp>
      <p:sp>
        <p:nvSpPr>
          <p:cNvPr id="31" name="文本框 30">
            <a:extLst>
              <a:ext uri="{FF2B5EF4-FFF2-40B4-BE49-F238E27FC236}">
                <a16:creationId xmlns:a16="http://schemas.microsoft.com/office/drawing/2014/main" id="{B5D1AA29-99FA-3853-D65A-0C6E67EB81ED}"/>
              </a:ext>
            </a:extLst>
          </p:cNvPr>
          <p:cNvSpPr txBox="1"/>
          <p:nvPr/>
        </p:nvSpPr>
        <p:spPr>
          <a:xfrm>
            <a:off x="1026049" y="3095407"/>
            <a:ext cx="7016795" cy="584775"/>
          </a:xfrm>
          <a:prstGeom prst="rect">
            <a:avLst/>
          </a:prstGeom>
          <a:noFill/>
        </p:spPr>
        <p:txBody>
          <a:bodyPr wrap="square">
            <a:spAutoFit/>
          </a:bodyPr>
          <a:lstStyle>
            <a:defPPr>
              <a:defRPr lang="en-US"/>
            </a:defPPr>
            <a:lvl1pPr>
              <a:defRPr sz="3200" b="1">
                <a:solidFill>
                  <a:srgbClr val="718BAB"/>
                </a:solidFill>
              </a:defRPr>
            </a:lvl1pPr>
          </a:lstStyle>
          <a:p>
            <a:r>
              <a:rPr lang="en-US" altLang="zh-CN">
                <a:solidFill>
                  <a:srgbClr val="395983"/>
                </a:solidFill>
              </a:rPr>
              <a:t>From Static to Conversational Nudges</a:t>
            </a:r>
          </a:p>
        </p:txBody>
      </p:sp>
      <p:sp>
        <p:nvSpPr>
          <p:cNvPr id="32" name="Freeform 11">
            <a:extLst>
              <a:ext uri="{FF2B5EF4-FFF2-40B4-BE49-F238E27FC236}">
                <a16:creationId xmlns:a16="http://schemas.microsoft.com/office/drawing/2014/main" id="{E69AECBC-CFD6-46C6-5C8B-60667A257854}"/>
              </a:ext>
            </a:extLst>
          </p:cNvPr>
          <p:cNvSpPr/>
          <p:nvPr/>
        </p:nvSpPr>
        <p:spPr>
          <a:xfrm>
            <a:off x="1102249" y="5712981"/>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3" name="Freeform 11">
            <a:extLst>
              <a:ext uri="{FF2B5EF4-FFF2-40B4-BE49-F238E27FC236}">
                <a16:creationId xmlns:a16="http://schemas.microsoft.com/office/drawing/2014/main" id="{1D3F8C9A-25D4-2C08-3983-69D049E25B8D}"/>
              </a:ext>
            </a:extLst>
          </p:cNvPr>
          <p:cNvSpPr/>
          <p:nvPr/>
        </p:nvSpPr>
        <p:spPr>
          <a:xfrm>
            <a:off x="1102249" y="6726439"/>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5" name="文本框 34">
            <a:extLst>
              <a:ext uri="{FF2B5EF4-FFF2-40B4-BE49-F238E27FC236}">
                <a16:creationId xmlns:a16="http://schemas.microsoft.com/office/drawing/2014/main" id="{D312B6FC-52C2-B793-3C08-46143D91333C}"/>
              </a:ext>
            </a:extLst>
          </p:cNvPr>
          <p:cNvSpPr txBox="1"/>
          <p:nvPr/>
        </p:nvSpPr>
        <p:spPr>
          <a:xfrm>
            <a:off x="1102249" y="7962900"/>
            <a:ext cx="5787657" cy="553998"/>
          </a:xfrm>
          <a:prstGeom prst="rect">
            <a:avLst/>
          </a:prstGeom>
          <a:noFill/>
        </p:spPr>
        <p:txBody>
          <a:bodyPr wrap="square">
            <a:spAutoFit/>
          </a:bodyPr>
          <a:lstStyle/>
          <a:p>
            <a:pPr>
              <a:buNone/>
            </a:pPr>
            <a:r>
              <a:rPr lang="en-US" altLang="zh-CN" sz="3000" b="1">
                <a:solidFill>
                  <a:srgbClr val="395983"/>
                </a:solidFill>
              </a:rPr>
              <a:t>The SDT User–Strategy Fit</a:t>
            </a:r>
          </a:p>
        </p:txBody>
      </p:sp>
      <p:sp>
        <p:nvSpPr>
          <p:cNvPr id="36" name="Freeform 11">
            <a:extLst>
              <a:ext uri="{FF2B5EF4-FFF2-40B4-BE49-F238E27FC236}">
                <a16:creationId xmlns:a16="http://schemas.microsoft.com/office/drawing/2014/main" id="{449AC14F-4277-D5CE-9B67-9DBB79849EE5}"/>
              </a:ext>
            </a:extLst>
          </p:cNvPr>
          <p:cNvSpPr/>
          <p:nvPr/>
        </p:nvSpPr>
        <p:spPr>
          <a:xfrm>
            <a:off x="1102249" y="8610885"/>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2" name="Rounded Rectangle 30">
            <a:extLst>
              <a:ext uri="{FF2B5EF4-FFF2-40B4-BE49-F238E27FC236}">
                <a16:creationId xmlns:a16="http://schemas.microsoft.com/office/drawing/2014/main" id="{57F6339D-4F35-0CC8-49A3-6D09158F151A}"/>
              </a:ext>
            </a:extLst>
          </p:cNvPr>
          <p:cNvSpPr/>
          <p:nvPr/>
        </p:nvSpPr>
        <p:spPr>
          <a:xfrm>
            <a:off x="9227288" y="2019300"/>
            <a:ext cx="8374912" cy="8011094"/>
          </a:xfrm>
          <a:prstGeom prst="roundRect">
            <a:avLst>
              <a:gd name="adj" fmla="val 6748"/>
            </a:avLst>
          </a:prstGeom>
          <a:solidFill>
            <a:srgbClr val="F6F6FC"/>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文本框 15">
            <a:extLst>
              <a:ext uri="{FF2B5EF4-FFF2-40B4-BE49-F238E27FC236}">
                <a16:creationId xmlns:a16="http://schemas.microsoft.com/office/drawing/2014/main" id="{2D9CFE4E-8710-F928-70C7-509D272901D3}"/>
              </a:ext>
            </a:extLst>
          </p:cNvPr>
          <p:cNvSpPr txBox="1"/>
          <p:nvPr/>
        </p:nvSpPr>
        <p:spPr>
          <a:xfrm>
            <a:off x="10376682" y="8304193"/>
            <a:ext cx="6704876" cy="1384995"/>
          </a:xfrm>
          <a:prstGeom prst="rect">
            <a:avLst/>
          </a:prstGeom>
          <a:noFill/>
        </p:spPr>
        <p:txBody>
          <a:bodyPr wrap="square">
            <a:spAutoFit/>
          </a:bodyPr>
          <a:lstStyle/>
          <a:p>
            <a:pPr algn="just"/>
            <a:r>
              <a:rPr lang="en-US" altLang="zh-CN" sz="2800"/>
              <a:t>Users are more likely to stay engaged when AI interventions are perceived as care-driven rather than algorithmic control.</a:t>
            </a:r>
          </a:p>
        </p:txBody>
      </p:sp>
      <p:sp>
        <p:nvSpPr>
          <p:cNvPr id="5" name="文本框 19">
            <a:extLst>
              <a:ext uri="{FF2B5EF4-FFF2-40B4-BE49-F238E27FC236}">
                <a16:creationId xmlns:a16="http://schemas.microsoft.com/office/drawing/2014/main" id="{B339AA45-9EB5-39CB-5458-B459BAC7D865}"/>
              </a:ext>
            </a:extLst>
          </p:cNvPr>
          <p:cNvSpPr txBox="1"/>
          <p:nvPr/>
        </p:nvSpPr>
        <p:spPr>
          <a:xfrm>
            <a:off x="10376680" y="3707296"/>
            <a:ext cx="6615920" cy="1815882"/>
          </a:xfrm>
          <a:prstGeom prst="rect">
            <a:avLst/>
          </a:prstGeom>
          <a:noFill/>
        </p:spPr>
        <p:txBody>
          <a:bodyPr wrap="square">
            <a:spAutoFit/>
          </a:bodyPr>
          <a:lstStyle/>
          <a:p>
            <a:pPr algn="just">
              <a:buNone/>
            </a:pPr>
            <a:r>
              <a:rPr lang="en-US" altLang="zh-CN" sz="2800" b="1"/>
              <a:t>Scenario-based switching</a:t>
            </a:r>
            <a:r>
              <a:rPr lang="en-US" altLang="zh-CN" sz="2800"/>
              <a:t>: Agents should adjust rhetorical styles to user context (e.g., Logos for rationalized impulse buying, Pathos for emotional eating).</a:t>
            </a:r>
          </a:p>
        </p:txBody>
      </p:sp>
      <p:sp>
        <p:nvSpPr>
          <p:cNvPr id="6" name="文本框 23">
            <a:extLst>
              <a:ext uri="{FF2B5EF4-FFF2-40B4-BE49-F238E27FC236}">
                <a16:creationId xmlns:a16="http://schemas.microsoft.com/office/drawing/2014/main" id="{4DB22A87-AEB1-0271-738C-5B59C8C4A4F6}"/>
              </a:ext>
            </a:extLst>
          </p:cNvPr>
          <p:cNvSpPr txBox="1"/>
          <p:nvPr/>
        </p:nvSpPr>
        <p:spPr>
          <a:xfrm>
            <a:off x="12344400" y="2126245"/>
            <a:ext cx="3280143" cy="707886"/>
          </a:xfrm>
          <a:prstGeom prst="rect">
            <a:avLst/>
          </a:prstGeom>
          <a:noFill/>
          <a:ln>
            <a:noFill/>
          </a:ln>
        </p:spPr>
        <p:txBody>
          <a:bodyPr wrap="square">
            <a:spAutoFit/>
          </a:bodyPr>
          <a:lstStyle/>
          <a:p>
            <a:r>
              <a:rPr lang="en-US" altLang="zh-CN" sz="4000" b="1">
                <a:solidFill>
                  <a:srgbClr val="2A2E3A"/>
                </a:solidFill>
                <a:latin typeface="Klein Bold"/>
              </a:rPr>
              <a:t>Practical</a:t>
            </a:r>
            <a:endParaRPr lang="zh-CN" altLang="en-US" sz="2800"/>
          </a:p>
        </p:txBody>
      </p:sp>
      <p:sp>
        <p:nvSpPr>
          <p:cNvPr id="7" name="Freeform 11">
            <a:extLst>
              <a:ext uri="{FF2B5EF4-FFF2-40B4-BE49-F238E27FC236}">
                <a16:creationId xmlns:a16="http://schemas.microsoft.com/office/drawing/2014/main" id="{999F82C6-2B3E-2F31-0420-3AEFD205F253}"/>
              </a:ext>
            </a:extLst>
          </p:cNvPr>
          <p:cNvSpPr/>
          <p:nvPr/>
        </p:nvSpPr>
        <p:spPr>
          <a:xfrm>
            <a:off x="9966660" y="3812878"/>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8" name="文本框 26">
            <a:extLst>
              <a:ext uri="{FF2B5EF4-FFF2-40B4-BE49-F238E27FC236}">
                <a16:creationId xmlns:a16="http://schemas.microsoft.com/office/drawing/2014/main" id="{F1102584-1625-F15A-540B-04996807DE3D}"/>
              </a:ext>
            </a:extLst>
          </p:cNvPr>
          <p:cNvSpPr txBox="1"/>
          <p:nvPr/>
        </p:nvSpPr>
        <p:spPr>
          <a:xfrm>
            <a:off x="10376682" y="5613618"/>
            <a:ext cx="6615920" cy="1815882"/>
          </a:xfrm>
          <a:prstGeom prst="rect">
            <a:avLst/>
          </a:prstGeom>
          <a:noFill/>
        </p:spPr>
        <p:txBody>
          <a:bodyPr wrap="square">
            <a:spAutoFit/>
          </a:bodyPr>
          <a:lstStyle/>
          <a:p>
            <a:pPr algn="just"/>
            <a:r>
              <a:rPr lang="en-US" altLang="zh-CN" sz="2800" b="1"/>
              <a:t>Real-time adaptation</a:t>
            </a:r>
            <a:r>
              <a:rPr lang="en-US" altLang="zh-CN" sz="2800"/>
              <a:t>: Systems should dynamically respond to users’ SDT states, using Ethos to boost competence and Logos to support autonomy.</a:t>
            </a:r>
          </a:p>
        </p:txBody>
      </p:sp>
      <p:sp>
        <p:nvSpPr>
          <p:cNvPr id="10" name="文本框 30">
            <a:extLst>
              <a:ext uri="{FF2B5EF4-FFF2-40B4-BE49-F238E27FC236}">
                <a16:creationId xmlns:a16="http://schemas.microsoft.com/office/drawing/2014/main" id="{E6A6F912-ABAD-BEA5-8E57-4030FBA45AC0}"/>
              </a:ext>
            </a:extLst>
          </p:cNvPr>
          <p:cNvSpPr txBox="1"/>
          <p:nvPr/>
        </p:nvSpPr>
        <p:spPr>
          <a:xfrm>
            <a:off x="9852246" y="3095407"/>
            <a:ext cx="7016795" cy="584775"/>
          </a:xfrm>
          <a:prstGeom prst="rect">
            <a:avLst/>
          </a:prstGeom>
          <a:noFill/>
        </p:spPr>
        <p:txBody>
          <a:bodyPr wrap="square">
            <a:spAutoFit/>
          </a:bodyPr>
          <a:lstStyle>
            <a:defPPr>
              <a:defRPr lang="en-US"/>
            </a:defPPr>
            <a:lvl1pPr>
              <a:defRPr sz="3200" b="1">
                <a:solidFill>
                  <a:srgbClr val="718BAB"/>
                </a:solidFill>
              </a:defRPr>
            </a:lvl1pPr>
          </a:lstStyle>
          <a:p>
            <a:r>
              <a:rPr lang="en-US" altLang="zh-CN">
                <a:solidFill>
                  <a:srgbClr val="395983"/>
                </a:solidFill>
              </a:rPr>
              <a:t>Adaptive Persuasion Systems</a:t>
            </a:r>
          </a:p>
        </p:txBody>
      </p:sp>
      <p:sp>
        <p:nvSpPr>
          <p:cNvPr id="11" name="Freeform 11">
            <a:extLst>
              <a:ext uri="{FF2B5EF4-FFF2-40B4-BE49-F238E27FC236}">
                <a16:creationId xmlns:a16="http://schemas.microsoft.com/office/drawing/2014/main" id="{25B69152-239E-1A58-9B51-15CF86DC9FCE}"/>
              </a:ext>
            </a:extLst>
          </p:cNvPr>
          <p:cNvSpPr/>
          <p:nvPr/>
        </p:nvSpPr>
        <p:spPr>
          <a:xfrm>
            <a:off x="9966660" y="5731760"/>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4" name="文本框 34">
            <a:extLst>
              <a:ext uri="{FF2B5EF4-FFF2-40B4-BE49-F238E27FC236}">
                <a16:creationId xmlns:a16="http://schemas.microsoft.com/office/drawing/2014/main" id="{3CE4598F-05EB-0E63-3C86-9CA4D57E976A}"/>
              </a:ext>
            </a:extLst>
          </p:cNvPr>
          <p:cNvSpPr txBox="1"/>
          <p:nvPr/>
        </p:nvSpPr>
        <p:spPr>
          <a:xfrm>
            <a:off x="9928446" y="7781588"/>
            <a:ext cx="5787657" cy="553998"/>
          </a:xfrm>
          <a:prstGeom prst="rect">
            <a:avLst/>
          </a:prstGeom>
          <a:noFill/>
        </p:spPr>
        <p:txBody>
          <a:bodyPr wrap="square">
            <a:spAutoFit/>
          </a:bodyPr>
          <a:lstStyle/>
          <a:p>
            <a:pPr>
              <a:buNone/>
            </a:pPr>
            <a:r>
              <a:rPr lang="en-US" altLang="zh-CN" sz="3000" b="1">
                <a:solidFill>
                  <a:srgbClr val="395983"/>
                </a:solidFill>
              </a:rPr>
              <a:t>Retention via Therapeutic Alliance</a:t>
            </a:r>
          </a:p>
        </p:txBody>
      </p:sp>
      <p:sp>
        <p:nvSpPr>
          <p:cNvPr id="15" name="Freeform 11">
            <a:extLst>
              <a:ext uri="{FF2B5EF4-FFF2-40B4-BE49-F238E27FC236}">
                <a16:creationId xmlns:a16="http://schemas.microsoft.com/office/drawing/2014/main" id="{AC7FA442-3C2B-D11A-ED31-B8439DD77CF3}"/>
              </a:ext>
            </a:extLst>
          </p:cNvPr>
          <p:cNvSpPr/>
          <p:nvPr/>
        </p:nvSpPr>
        <p:spPr>
          <a:xfrm>
            <a:off x="9966660" y="8429573"/>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13" name="TextBox 12">
            <a:extLst>
              <a:ext uri="{FF2B5EF4-FFF2-40B4-BE49-F238E27FC236}">
                <a16:creationId xmlns:a16="http://schemas.microsoft.com/office/drawing/2014/main" id="{F17B5ECD-D5CF-A9D2-E075-5A45DDCA6F71}"/>
              </a:ext>
            </a:extLst>
          </p:cNvPr>
          <p:cNvSpPr txBox="1"/>
          <p:nvPr/>
        </p:nvSpPr>
        <p:spPr>
          <a:xfrm>
            <a:off x="1524000" y="6627793"/>
            <a:ext cx="6384254" cy="954107"/>
          </a:xfrm>
          <a:prstGeom prst="rect">
            <a:avLst/>
          </a:prstGeom>
          <a:noFill/>
        </p:spPr>
        <p:txBody>
          <a:bodyPr wrap="square">
            <a:spAutoFit/>
          </a:bodyPr>
          <a:lstStyle>
            <a:defPPr>
              <a:defRPr lang="en-US"/>
            </a:defPPr>
            <a:lvl1pPr algn="just">
              <a:defRPr sz="2800"/>
            </a:lvl1pPr>
          </a:lstStyle>
          <a:p>
            <a:r>
              <a:rPr lang="en-US" altLang="zh-CN"/>
              <a:t>Each style triggers a distinct motivational pathway.</a:t>
            </a:r>
          </a:p>
        </p:txBody>
      </p:sp>
    </p:spTree>
    <p:extLst>
      <p:ext uri="{BB962C8B-B14F-4D97-AF65-F5344CB8AC3E}">
        <p14:creationId xmlns:p14="http://schemas.microsoft.com/office/powerpoint/2010/main" val="281746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AB98B-AF0E-72DC-85F2-583F0106C018}"/>
            </a:ext>
          </a:extLst>
        </p:cNvPr>
        <p:cNvGrpSpPr/>
        <p:nvPr/>
      </p:nvGrpSpPr>
      <p:grpSpPr>
        <a:xfrm>
          <a:off x="0" y="0"/>
          <a:ext cx="0" cy="0"/>
          <a:chOff x="0" y="0"/>
          <a:chExt cx="0" cy="0"/>
        </a:xfrm>
      </p:grpSpPr>
      <p:sp>
        <p:nvSpPr>
          <p:cNvPr id="12" name="Freeform 3">
            <a:extLst>
              <a:ext uri="{FF2B5EF4-FFF2-40B4-BE49-F238E27FC236}">
                <a16:creationId xmlns:a16="http://schemas.microsoft.com/office/drawing/2014/main" id="{40862203-30CF-A87A-43E7-91EC4D12889E}"/>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3" name="TextBox 2">
            <a:extLst>
              <a:ext uri="{FF2B5EF4-FFF2-40B4-BE49-F238E27FC236}">
                <a16:creationId xmlns:a16="http://schemas.microsoft.com/office/drawing/2014/main" id="{95930328-AB3D-1CFA-AF29-B8D5F30A61DC}"/>
              </a:ext>
            </a:extLst>
          </p:cNvPr>
          <p:cNvSpPr txBox="1"/>
          <p:nvPr/>
        </p:nvSpPr>
        <p:spPr>
          <a:xfrm>
            <a:off x="457200" y="11596"/>
            <a:ext cx="17449800" cy="1754326"/>
          </a:xfrm>
          <a:prstGeom prst="rect">
            <a:avLst/>
          </a:prstGeom>
          <a:noFill/>
        </p:spPr>
        <p:txBody>
          <a:bodyPr wrap="square">
            <a:spAutoFit/>
          </a:bodyPr>
          <a:lstStyle/>
          <a:p>
            <a:pPr>
              <a:buNone/>
            </a:pPr>
            <a:r>
              <a:rPr lang="en-US" sz="5400" b="1">
                <a:solidFill>
                  <a:srgbClr val="718BAB"/>
                </a:solidFill>
                <a:latin typeface="Klein Bold"/>
              </a:rPr>
              <a:t>Expected Implications: </a:t>
            </a:r>
          </a:p>
          <a:p>
            <a:pPr>
              <a:buNone/>
            </a:pPr>
            <a:r>
              <a:rPr lang="en-US" sz="5400" b="1">
                <a:solidFill>
                  <a:srgbClr val="2A2E3A"/>
                </a:solidFill>
                <a:latin typeface="Klein Bold"/>
              </a:rPr>
              <a:t>Ethical Implications</a:t>
            </a:r>
          </a:p>
        </p:txBody>
      </p:sp>
      <p:sp>
        <p:nvSpPr>
          <p:cNvPr id="20" name="文本框 19">
            <a:extLst>
              <a:ext uri="{FF2B5EF4-FFF2-40B4-BE49-F238E27FC236}">
                <a16:creationId xmlns:a16="http://schemas.microsoft.com/office/drawing/2014/main" id="{8DFE8AB9-D089-FB48-1480-FBD818809805}"/>
              </a:ext>
            </a:extLst>
          </p:cNvPr>
          <p:cNvSpPr txBox="1"/>
          <p:nvPr/>
        </p:nvSpPr>
        <p:spPr>
          <a:xfrm>
            <a:off x="2038498" y="3088389"/>
            <a:ext cx="10534504" cy="1384995"/>
          </a:xfrm>
          <a:prstGeom prst="rect">
            <a:avLst/>
          </a:prstGeom>
          <a:noFill/>
        </p:spPr>
        <p:txBody>
          <a:bodyPr wrap="square">
            <a:spAutoFit/>
          </a:bodyPr>
          <a:lstStyle/>
          <a:p>
            <a:pPr algn="just">
              <a:buNone/>
            </a:pPr>
            <a:r>
              <a:rPr lang="en-US" altLang="zh-CN" sz="2800"/>
              <a:t>Persuasive AI mechanisms can be misused for commercial manipulation, such as exploiting Ethos or Pathos to drive impulse buying or addictive behaviors.</a:t>
            </a:r>
          </a:p>
        </p:txBody>
      </p:sp>
      <p:sp>
        <p:nvSpPr>
          <p:cNvPr id="25" name="Freeform 11">
            <a:extLst>
              <a:ext uri="{FF2B5EF4-FFF2-40B4-BE49-F238E27FC236}">
                <a16:creationId xmlns:a16="http://schemas.microsoft.com/office/drawing/2014/main" id="{2BBE1FEA-8708-9C20-BE0E-9ECD8744C763}"/>
              </a:ext>
            </a:extLst>
          </p:cNvPr>
          <p:cNvSpPr/>
          <p:nvPr/>
        </p:nvSpPr>
        <p:spPr>
          <a:xfrm>
            <a:off x="1676400" y="3193971"/>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27" name="文本框 26">
            <a:extLst>
              <a:ext uri="{FF2B5EF4-FFF2-40B4-BE49-F238E27FC236}">
                <a16:creationId xmlns:a16="http://schemas.microsoft.com/office/drawing/2014/main" id="{57EA82A8-67CB-3396-BF15-8468B03D50EC}"/>
              </a:ext>
            </a:extLst>
          </p:cNvPr>
          <p:cNvSpPr txBox="1"/>
          <p:nvPr/>
        </p:nvSpPr>
        <p:spPr>
          <a:xfrm>
            <a:off x="2057400" y="7071274"/>
            <a:ext cx="10534503" cy="954107"/>
          </a:xfrm>
          <a:prstGeom prst="rect">
            <a:avLst/>
          </a:prstGeom>
          <a:noFill/>
        </p:spPr>
        <p:txBody>
          <a:bodyPr wrap="square">
            <a:spAutoFit/>
          </a:bodyPr>
          <a:lstStyle/>
          <a:p>
            <a:pPr algn="just"/>
            <a:r>
              <a:rPr lang="en-US" altLang="zh-CN" sz="2800"/>
              <a:t>Overly directive AI interventions risk becoming algorithmic paternalism, undermining users’ self-regulation and fostering dependency.</a:t>
            </a:r>
          </a:p>
        </p:txBody>
      </p:sp>
      <p:sp>
        <p:nvSpPr>
          <p:cNvPr id="29" name="文本框 28">
            <a:extLst>
              <a:ext uri="{FF2B5EF4-FFF2-40B4-BE49-F238E27FC236}">
                <a16:creationId xmlns:a16="http://schemas.microsoft.com/office/drawing/2014/main" id="{DDCD597F-21C0-F754-87F8-D4420D2BE0E9}"/>
              </a:ext>
            </a:extLst>
          </p:cNvPr>
          <p:cNvSpPr txBox="1"/>
          <p:nvPr/>
        </p:nvSpPr>
        <p:spPr>
          <a:xfrm>
            <a:off x="1676400" y="6384371"/>
            <a:ext cx="7753834" cy="553998"/>
          </a:xfrm>
          <a:prstGeom prst="rect">
            <a:avLst/>
          </a:prstGeom>
          <a:noFill/>
        </p:spPr>
        <p:txBody>
          <a:bodyPr wrap="square">
            <a:spAutoFit/>
          </a:bodyPr>
          <a:lstStyle/>
          <a:p>
            <a:r>
              <a:rPr lang="en-US" altLang="zh-CN" sz="3000" b="1">
                <a:solidFill>
                  <a:srgbClr val="395983"/>
                </a:solidFill>
              </a:rPr>
              <a:t>Avoiding Algorithmic Paternalism</a:t>
            </a:r>
          </a:p>
        </p:txBody>
      </p:sp>
      <p:sp>
        <p:nvSpPr>
          <p:cNvPr id="31" name="文本框 30">
            <a:extLst>
              <a:ext uri="{FF2B5EF4-FFF2-40B4-BE49-F238E27FC236}">
                <a16:creationId xmlns:a16="http://schemas.microsoft.com/office/drawing/2014/main" id="{99AABC19-327F-35F4-780E-DE4F1B4CDD38}"/>
              </a:ext>
            </a:extLst>
          </p:cNvPr>
          <p:cNvSpPr txBox="1"/>
          <p:nvPr/>
        </p:nvSpPr>
        <p:spPr>
          <a:xfrm>
            <a:off x="1600200" y="2476500"/>
            <a:ext cx="7016795" cy="584775"/>
          </a:xfrm>
          <a:prstGeom prst="rect">
            <a:avLst/>
          </a:prstGeom>
          <a:noFill/>
        </p:spPr>
        <p:txBody>
          <a:bodyPr wrap="square">
            <a:spAutoFit/>
          </a:bodyPr>
          <a:lstStyle>
            <a:defPPr>
              <a:defRPr lang="en-US"/>
            </a:defPPr>
            <a:lvl1pPr>
              <a:defRPr sz="3200" b="1">
                <a:solidFill>
                  <a:srgbClr val="718BAB"/>
                </a:solidFill>
              </a:defRPr>
            </a:lvl1pPr>
          </a:lstStyle>
          <a:p>
            <a:r>
              <a:rPr lang="en-US" altLang="zh-CN">
                <a:solidFill>
                  <a:srgbClr val="395983"/>
                </a:solidFill>
              </a:rPr>
              <a:t>The Risk of “Dark Nudges”</a:t>
            </a:r>
          </a:p>
        </p:txBody>
      </p:sp>
      <p:sp>
        <p:nvSpPr>
          <p:cNvPr id="32" name="Freeform 11">
            <a:extLst>
              <a:ext uri="{FF2B5EF4-FFF2-40B4-BE49-F238E27FC236}">
                <a16:creationId xmlns:a16="http://schemas.microsoft.com/office/drawing/2014/main" id="{521BE429-4709-5A1E-CD63-ED18CE3F0FA5}"/>
              </a:ext>
            </a:extLst>
          </p:cNvPr>
          <p:cNvSpPr/>
          <p:nvPr/>
        </p:nvSpPr>
        <p:spPr>
          <a:xfrm>
            <a:off x="1676400" y="7191747"/>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3" name="Freeform 11">
            <a:extLst>
              <a:ext uri="{FF2B5EF4-FFF2-40B4-BE49-F238E27FC236}">
                <a16:creationId xmlns:a16="http://schemas.microsoft.com/office/drawing/2014/main" id="{4A104119-347D-A04A-4D2A-48B4E7936C34}"/>
              </a:ext>
            </a:extLst>
          </p:cNvPr>
          <p:cNvSpPr/>
          <p:nvPr/>
        </p:nvSpPr>
        <p:spPr>
          <a:xfrm>
            <a:off x="1676400" y="8465923"/>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22" name="AutoShape 4">
            <a:extLst>
              <a:ext uri="{FF2B5EF4-FFF2-40B4-BE49-F238E27FC236}">
                <a16:creationId xmlns:a16="http://schemas.microsoft.com/office/drawing/2014/main" id="{439C9823-1CD0-9615-D161-10D9C0A44CDF}"/>
              </a:ext>
            </a:extLst>
          </p:cNvPr>
          <p:cNvSpPr>
            <a:spLocks noChangeAspect="1" noChangeArrowheads="1"/>
          </p:cNvSpPr>
          <p:nvPr/>
        </p:nvSpPr>
        <p:spPr bwMode="auto">
          <a:xfrm>
            <a:off x="8991600" y="43721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KR"/>
          </a:p>
        </p:txBody>
      </p:sp>
      <p:sp>
        <p:nvSpPr>
          <p:cNvPr id="26" name="TextBox 25">
            <a:extLst>
              <a:ext uri="{FF2B5EF4-FFF2-40B4-BE49-F238E27FC236}">
                <a16:creationId xmlns:a16="http://schemas.microsoft.com/office/drawing/2014/main" id="{5B396269-FFF4-6F1C-808E-9C97892B2117}"/>
              </a:ext>
            </a:extLst>
          </p:cNvPr>
          <p:cNvSpPr txBox="1"/>
          <p:nvPr/>
        </p:nvSpPr>
        <p:spPr>
          <a:xfrm>
            <a:off x="2038498" y="4702442"/>
            <a:ext cx="10534503" cy="954107"/>
          </a:xfrm>
          <a:prstGeom prst="rect">
            <a:avLst/>
          </a:prstGeom>
          <a:noFill/>
        </p:spPr>
        <p:txBody>
          <a:bodyPr wrap="square">
            <a:spAutoFit/>
          </a:bodyPr>
          <a:lstStyle>
            <a:defPPr>
              <a:defRPr lang="en-US"/>
            </a:defPPr>
            <a:lvl1pPr algn="just">
              <a:buNone/>
              <a:defRPr sz="2800"/>
            </a:lvl1pPr>
          </a:lstStyle>
          <a:p>
            <a:r>
              <a:rPr lang="en-US" altLang="zh-CN"/>
              <a:t>Ethical guidelines should require transparency when AI employs persuasive rhetoric, especially in financial and health contexts.</a:t>
            </a:r>
          </a:p>
        </p:txBody>
      </p:sp>
      <p:pic>
        <p:nvPicPr>
          <p:cNvPr id="38" name="Picture 37" descr="A blue and white image of a person and a brain&#10;&#10;AI-generated content may be incorrect.">
            <a:extLst>
              <a:ext uri="{FF2B5EF4-FFF2-40B4-BE49-F238E27FC236}">
                <a16:creationId xmlns:a16="http://schemas.microsoft.com/office/drawing/2014/main" id="{1B8CAD31-95AE-3B5E-72D5-DB1B4615E61C}"/>
              </a:ext>
            </a:extLst>
          </p:cNvPr>
          <p:cNvPicPr>
            <a:picLocks noChangeAspect="1"/>
          </p:cNvPicPr>
          <p:nvPr/>
        </p:nvPicPr>
        <p:blipFill>
          <a:blip r:embed="rId5" cstate="print">
            <a:extLst>
              <a:ext uri="{28A0092B-C50C-407E-A947-70E740481C1C}">
                <a14:useLocalDpi xmlns:a14="http://schemas.microsoft.com/office/drawing/2010/main" val="0"/>
              </a:ext>
            </a:extLst>
          </a:blip>
          <a:srcRect l="8985" t="9736" r="9863" b="10156"/>
          <a:stretch>
            <a:fillRect/>
          </a:stretch>
        </p:blipFill>
        <p:spPr>
          <a:xfrm>
            <a:off x="13341096" y="2587539"/>
            <a:ext cx="3270504" cy="3228395"/>
          </a:xfrm>
          <a:prstGeom prst="rect">
            <a:avLst/>
          </a:prstGeom>
        </p:spPr>
      </p:pic>
      <p:sp>
        <p:nvSpPr>
          <p:cNvPr id="39" name="Freeform 11">
            <a:extLst>
              <a:ext uri="{FF2B5EF4-FFF2-40B4-BE49-F238E27FC236}">
                <a16:creationId xmlns:a16="http://schemas.microsoft.com/office/drawing/2014/main" id="{0F61DD5A-4C7D-9C61-F672-77BDE8B7CEB8}"/>
              </a:ext>
            </a:extLst>
          </p:cNvPr>
          <p:cNvSpPr/>
          <p:nvPr/>
        </p:nvSpPr>
        <p:spPr>
          <a:xfrm>
            <a:off x="1676400" y="4810890"/>
            <a:ext cx="282354" cy="28235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1" name="TextBox 40">
            <a:extLst>
              <a:ext uri="{FF2B5EF4-FFF2-40B4-BE49-F238E27FC236}">
                <a16:creationId xmlns:a16="http://schemas.microsoft.com/office/drawing/2014/main" id="{D82A80E9-B2AE-233C-81BB-913A9531282C}"/>
              </a:ext>
            </a:extLst>
          </p:cNvPr>
          <p:cNvSpPr txBox="1"/>
          <p:nvPr/>
        </p:nvSpPr>
        <p:spPr>
          <a:xfrm>
            <a:off x="2057400" y="8294886"/>
            <a:ext cx="10403843" cy="954107"/>
          </a:xfrm>
          <a:prstGeom prst="rect">
            <a:avLst/>
          </a:prstGeom>
          <a:noFill/>
        </p:spPr>
        <p:txBody>
          <a:bodyPr wrap="square">
            <a:spAutoFit/>
          </a:bodyPr>
          <a:lstStyle>
            <a:defPPr>
              <a:defRPr lang="en-US"/>
            </a:defPPr>
            <a:lvl1pPr algn="just">
              <a:defRPr sz="2800"/>
            </a:lvl1pPr>
          </a:lstStyle>
          <a:p>
            <a:r>
              <a:rPr lang="en-US" altLang="zh-CN"/>
              <a:t>Ethical AI should prioritize Logos and autonomy, empowering users to make informed decisions rather than dictating behavior.</a:t>
            </a:r>
          </a:p>
        </p:txBody>
      </p:sp>
      <p:pic>
        <p:nvPicPr>
          <p:cNvPr id="44" name="Picture 43" descr="A person wearing headphones and arrows pointing to a cloud&#10;&#10;AI-generated content may be incorrect.">
            <a:extLst>
              <a:ext uri="{FF2B5EF4-FFF2-40B4-BE49-F238E27FC236}">
                <a16:creationId xmlns:a16="http://schemas.microsoft.com/office/drawing/2014/main" id="{0744412C-F97F-E578-B692-27986C8C30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25856" y="6163159"/>
            <a:ext cx="3476141" cy="3476141"/>
          </a:xfrm>
          <a:prstGeom prst="rect">
            <a:avLst/>
          </a:prstGeom>
        </p:spPr>
      </p:pic>
    </p:spTree>
    <p:extLst>
      <p:ext uri="{BB962C8B-B14F-4D97-AF65-F5344CB8AC3E}">
        <p14:creationId xmlns:p14="http://schemas.microsoft.com/office/powerpoint/2010/main" val="2671729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59690542-C901-5190-482D-62325662D287}"/>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3" name="Freeform 2">
            <a:extLst>
              <a:ext uri="{FF2B5EF4-FFF2-40B4-BE49-F238E27FC236}">
                <a16:creationId xmlns:a16="http://schemas.microsoft.com/office/drawing/2014/main" id="{EA504EE9-70C7-F90A-6B9A-F21450990688}"/>
              </a:ext>
            </a:extLst>
          </p:cNvPr>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6">
            <a:extLst>
              <a:ext uri="{FF2B5EF4-FFF2-40B4-BE49-F238E27FC236}">
                <a16:creationId xmlns:a16="http://schemas.microsoft.com/office/drawing/2014/main" id="{13498679-AC70-C2C2-373D-BAE0BF6A85CF}"/>
              </a:ext>
            </a:extLst>
          </p:cNvPr>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7">
            <a:extLst>
              <a:ext uri="{FF2B5EF4-FFF2-40B4-BE49-F238E27FC236}">
                <a16:creationId xmlns:a16="http://schemas.microsoft.com/office/drawing/2014/main" id="{9F6D121B-9BAD-E3FC-BF25-EDAECEAA8B14}"/>
              </a:ext>
            </a:extLst>
          </p:cNvPr>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041D9A09-FC5A-F1CE-F8C4-F94774EB900B}"/>
              </a:ext>
            </a:extLst>
          </p:cNvPr>
          <p:cNvSpPr txBox="1"/>
          <p:nvPr/>
        </p:nvSpPr>
        <p:spPr>
          <a:xfrm>
            <a:off x="7005641" y="4602005"/>
            <a:ext cx="9753596" cy="1082989"/>
          </a:xfrm>
          <a:prstGeom prst="rect">
            <a:avLst/>
          </a:prstGeom>
        </p:spPr>
        <p:txBody>
          <a:bodyPr wrap="square" lIns="0" tIns="0" rIns="0" bIns="0" rtlCol="0" anchor="t">
            <a:spAutoFit/>
          </a:bodyPr>
          <a:lstStyle/>
          <a:p>
            <a:pPr algn="ctr">
              <a:lnSpc>
                <a:spcPts val="9099"/>
              </a:lnSpc>
            </a:pPr>
            <a:r>
              <a:rPr lang="en-US" sz="5400" b="1">
                <a:solidFill>
                  <a:srgbClr val="718BAB"/>
                </a:solidFill>
                <a:latin typeface="Klein Bold"/>
                <a:ea typeface="Klein Bold"/>
                <a:cs typeface="Klein Bold"/>
                <a:sym typeface="Klein Bold"/>
              </a:rPr>
              <a:t>Thank you</a:t>
            </a:r>
          </a:p>
        </p:txBody>
      </p:sp>
    </p:spTree>
    <p:extLst>
      <p:ext uri="{BB962C8B-B14F-4D97-AF65-F5344CB8AC3E}">
        <p14:creationId xmlns:p14="http://schemas.microsoft.com/office/powerpoint/2010/main" val="2739079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5">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txBody>
            <a:bodyPr/>
            <a:lstStyle/>
            <a:p>
              <a:endParaRPr lang="ko-KR" altLang="en-US"/>
            </a:p>
          </p:txBody>
        </p:sp>
        <p:sp>
          <p:nvSpPr>
            <p:cNvPr id="6" name="TextBox 6"/>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4639504" y="1391465"/>
            <a:ext cx="9008992" cy="1139825"/>
          </a:xfrm>
          <a:prstGeom prst="rect">
            <a:avLst/>
          </a:prstGeom>
        </p:spPr>
        <p:txBody>
          <a:bodyPr lIns="0" tIns="0" rIns="0" bIns="0" rtlCol="0" anchor="t">
            <a:spAutoFit/>
          </a:bodyPr>
          <a:lstStyle/>
          <a:p>
            <a:pPr algn="ctr">
              <a:lnSpc>
                <a:spcPts val="9099"/>
              </a:lnSpc>
            </a:pPr>
            <a:r>
              <a:rPr lang="en-US" sz="6999" b="1">
                <a:solidFill>
                  <a:srgbClr val="FFFFFF"/>
                </a:solidFill>
                <a:latin typeface="Klein Bold"/>
                <a:ea typeface="Klein Bold"/>
                <a:cs typeface="Klein Bold"/>
                <a:sym typeface="Klein Bold"/>
              </a:rPr>
              <a:t>Agenda</a:t>
            </a:r>
          </a:p>
        </p:txBody>
      </p:sp>
      <p:sp>
        <p:nvSpPr>
          <p:cNvPr id="10" name="Freeform 10"/>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11" name="Freeform 11"/>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12" name="슬라이드 번호 개체 틀 11">
            <a:extLst>
              <a:ext uri="{FF2B5EF4-FFF2-40B4-BE49-F238E27FC236}">
                <a16:creationId xmlns:a16="http://schemas.microsoft.com/office/drawing/2014/main" id="{E051774F-A80A-2CCB-38B2-BD22EE269B25}"/>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13" name="사각형: 둥근 모서리 12">
            <a:extLst>
              <a:ext uri="{FF2B5EF4-FFF2-40B4-BE49-F238E27FC236}">
                <a16:creationId xmlns:a16="http://schemas.microsoft.com/office/drawing/2014/main" id="{1AA974EE-927D-4D09-4B36-C85E7A387F06}"/>
              </a:ext>
            </a:extLst>
          </p:cNvPr>
          <p:cNvSpPr/>
          <p:nvPr/>
        </p:nvSpPr>
        <p:spPr>
          <a:xfrm>
            <a:off x="699657" y="4704689"/>
            <a:ext cx="2840182" cy="438717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06F05BF-70B4-6C39-1480-AEF7A0D95D76}"/>
              </a:ext>
            </a:extLst>
          </p:cNvPr>
          <p:cNvSpPr txBox="1"/>
          <p:nvPr/>
        </p:nvSpPr>
        <p:spPr>
          <a:xfrm>
            <a:off x="728930" y="6563499"/>
            <a:ext cx="2834430" cy="769441"/>
          </a:xfrm>
          <a:prstGeom prst="rect">
            <a:avLst/>
          </a:prstGeom>
          <a:noFill/>
        </p:spPr>
        <p:txBody>
          <a:bodyPr wrap="none" rtlCol="0">
            <a:spAutoFit/>
          </a:bodyPr>
          <a:lstStyle/>
          <a:p>
            <a:pPr algn="ctr">
              <a:lnSpc>
                <a:spcPct val="150000"/>
              </a:lnSpc>
            </a:pPr>
            <a:r>
              <a:rPr lang="en-US" altLang="ko-KR" sz="3200">
                <a:solidFill>
                  <a:srgbClr val="395983"/>
                </a:solidFill>
                <a:latin typeface="Klein Bold" panose="020B0600000101010101" charset="0"/>
              </a:rPr>
              <a:t>Introduction</a:t>
            </a:r>
            <a:endParaRPr lang="ko-KR" altLang="en-US" sz="3200">
              <a:solidFill>
                <a:srgbClr val="718BAB"/>
              </a:solidFill>
              <a:latin typeface="Klein Bold" panose="020B0600000101010101" charset="0"/>
            </a:endParaRPr>
          </a:p>
        </p:txBody>
      </p:sp>
      <p:sp>
        <p:nvSpPr>
          <p:cNvPr id="15" name="사각형: 둥근 모서리 14">
            <a:extLst>
              <a:ext uri="{FF2B5EF4-FFF2-40B4-BE49-F238E27FC236}">
                <a16:creationId xmlns:a16="http://schemas.microsoft.com/office/drawing/2014/main" id="{7A9E47A3-A6B4-DAAA-4C33-2E19A1DEA953}"/>
              </a:ext>
            </a:extLst>
          </p:cNvPr>
          <p:cNvSpPr/>
          <p:nvPr/>
        </p:nvSpPr>
        <p:spPr>
          <a:xfrm>
            <a:off x="4211782" y="4704689"/>
            <a:ext cx="2840182" cy="438717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15">
            <a:extLst>
              <a:ext uri="{FF2B5EF4-FFF2-40B4-BE49-F238E27FC236}">
                <a16:creationId xmlns:a16="http://schemas.microsoft.com/office/drawing/2014/main" id="{AA94D71B-96CE-ACEC-A4A3-524D8F73394D}"/>
              </a:ext>
            </a:extLst>
          </p:cNvPr>
          <p:cNvSpPr/>
          <p:nvPr/>
        </p:nvSpPr>
        <p:spPr>
          <a:xfrm>
            <a:off x="7723907" y="4704689"/>
            <a:ext cx="2840182" cy="438717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62433140-75B3-1835-182F-E7C7AF711D89}"/>
              </a:ext>
            </a:extLst>
          </p:cNvPr>
          <p:cNvSpPr/>
          <p:nvPr/>
        </p:nvSpPr>
        <p:spPr>
          <a:xfrm>
            <a:off x="11236036" y="4704689"/>
            <a:ext cx="2840182" cy="438717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모서리 17">
            <a:extLst>
              <a:ext uri="{FF2B5EF4-FFF2-40B4-BE49-F238E27FC236}">
                <a16:creationId xmlns:a16="http://schemas.microsoft.com/office/drawing/2014/main" id="{45223ABE-3C54-B4C1-F5E4-4E63D8D46D91}"/>
              </a:ext>
            </a:extLst>
          </p:cNvPr>
          <p:cNvSpPr/>
          <p:nvPr/>
        </p:nvSpPr>
        <p:spPr>
          <a:xfrm>
            <a:off x="14748161" y="4761781"/>
            <a:ext cx="2840182" cy="438717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Freeform 10">
            <a:extLst>
              <a:ext uri="{FF2B5EF4-FFF2-40B4-BE49-F238E27FC236}">
                <a16:creationId xmlns:a16="http://schemas.microsoft.com/office/drawing/2014/main" id="{B3FD1F03-2545-1E7F-724F-A0EE559A7931}"/>
              </a:ext>
            </a:extLst>
          </p:cNvPr>
          <p:cNvSpPr/>
          <p:nvPr/>
        </p:nvSpPr>
        <p:spPr>
          <a:xfrm>
            <a:off x="1684919" y="4312000"/>
            <a:ext cx="869655" cy="869655"/>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KR"/>
          </a:p>
        </p:txBody>
      </p:sp>
      <p:sp>
        <p:nvSpPr>
          <p:cNvPr id="20" name="Freeform 10">
            <a:extLst>
              <a:ext uri="{FF2B5EF4-FFF2-40B4-BE49-F238E27FC236}">
                <a16:creationId xmlns:a16="http://schemas.microsoft.com/office/drawing/2014/main" id="{1760E085-0D9B-9E49-0723-EB520EB26810}"/>
              </a:ext>
            </a:extLst>
          </p:cNvPr>
          <p:cNvSpPr/>
          <p:nvPr/>
        </p:nvSpPr>
        <p:spPr>
          <a:xfrm>
            <a:off x="5197044" y="4312000"/>
            <a:ext cx="869655" cy="869655"/>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KR"/>
          </a:p>
        </p:txBody>
      </p:sp>
      <p:sp>
        <p:nvSpPr>
          <p:cNvPr id="21" name="Freeform 10">
            <a:extLst>
              <a:ext uri="{FF2B5EF4-FFF2-40B4-BE49-F238E27FC236}">
                <a16:creationId xmlns:a16="http://schemas.microsoft.com/office/drawing/2014/main" id="{36AD0FAA-6F9B-8FD1-A7D2-AAB62968F7A9}"/>
              </a:ext>
            </a:extLst>
          </p:cNvPr>
          <p:cNvSpPr/>
          <p:nvPr/>
        </p:nvSpPr>
        <p:spPr>
          <a:xfrm>
            <a:off x="8709169" y="4311999"/>
            <a:ext cx="869655" cy="869655"/>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KR"/>
          </a:p>
        </p:txBody>
      </p:sp>
      <p:sp>
        <p:nvSpPr>
          <p:cNvPr id="22" name="Freeform 10">
            <a:extLst>
              <a:ext uri="{FF2B5EF4-FFF2-40B4-BE49-F238E27FC236}">
                <a16:creationId xmlns:a16="http://schemas.microsoft.com/office/drawing/2014/main" id="{1C810CB5-5148-3F5C-D16E-416C0972CCD5}"/>
              </a:ext>
            </a:extLst>
          </p:cNvPr>
          <p:cNvSpPr/>
          <p:nvPr/>
        </p:nvSpPr>
        <p:spPr>
          <a:xfrm>
            <a:off x="12221294" y="4311998"/>
            <a:ext cx="869655" cy="869655"/>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KR"/>
          </a:p>
        </p:txBody>
      </p:sp>
      <p:sp>
        <p:nvSpPr>
          <p:cNvPr id="23" name="Freeform 10">
            <a:extLst>
              <a:ext uri="{FF2B5EF4-FFF2-40B4-BE49-F238E27FC236}">
                <a16:creationId xmlns:a16="http://schemas.microsoft.com/office/drawing/2014/main" id="{FAE8F4DA-A787-BE11-1667-D990B7251494}"/>
              </a:ext>
            </a:extLst>
          </p:cNvPr>
          <p:cNvSpPr/>
          <p:nvPr/>
        </p:nvSpPr>
        <p:spPr>
          <a:xfrm>
            <a:off x="15761133" y="4311997"/>
            <a:ext cx="869655" cy="869655"/>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KR"/>
          </a:p>
        </p:txBody>
      </p:sp>
      <p:sp>
        <p:nvSpPr>
          <p:cNvPr id="24" name="TextBox 23">
            <a:extLst>
              <a:ext uri="{FF2B5EF4-FFF2-40B4-BE49-F238E27FC236}">
                <a16:creationId xmlns:a16="http://schemas.microsoft.com/office/drawing/2014/main" id="{E8C856F1-4C2D-9658-2CA8-F40D3B7963B8}"/>
              </a:ext>
            </a:extLst>
          </p:cNvPr>
          <p:cNvSpPr txBox="1"/>
          <p:nvPr/>
        </p:nvSpPr>
        <p:spPr>
          <a:xfrm>
            <a:off x="1958484" y="4480987"/>
            <a:ext cx="322524" cy="523220"/>
          </a:xfrm>
          <a:prstGeom prst="rect">
            <a:avLst/>
          </a:prstGeom>
          <a:noFill/>
        </p:spPr>
        <p:txBody>
          <a:bodyPr wrap="none" rtlCol="0">
            <a:spAutoFit/>
          </a:bodyPr>
          <a:lstStyle/>
          <a:p>
            <a:pPr algn="ctr"/>
            <a:r>
              <a:rPr lang="en-US" altLang="ko-KR" sz="2800" b="1">
                <a:solidFill>
                  <a:schemeClr val="bg1"/>
                </a:solidFill>
                <a:latin typeface="Klein Bold" panose="020B0600000101010101" charset="0"/>
              </a:rPr>
              <a:t>1</a:t>
            </a:r>
            <a:endParaRPr lang="ko-KR" altLang="en-US" sz="2800" b="1">
              <a:solidFill>
                <a:schemeClr val="bg1"/>
              </a:solidFill>
              <a:latin typeface="Klein Bold" panose="020B0600000101010101" charset="0"/>
            </a:endParaRPr>
          </a:p>
        </p:txBody>
      </p:sp>
      <p:sp>
        <p:nvSpPr>
          <p:cNvPr id="25" name="TextBox 24">
            <a:extLst>
              <a:ext uri="{FF2B5EF4-FFF2-40B4-BE49-F238E27FC236}">
                <a16:creationId xmlns:a16="http://schemas.microsoft.com/office/drawing/2014/main" id="{82DA5236-07FA-E59D-E6EC-3247A8B49378}"/>
              </a:ext>
            </a:extLst>
          </p:cNvPr>
          <p:cNvSpPr txBox="1"/>
          <p:nvPr/>
        </p:nvSpPr>
        <p:spPr>
          <a:xfrm>
            <a:off x="5433740" y="4480987"/>
            <a:ext cx="396262" cy="523220"/>
          </a:xfrm>
          <a:prstGeom prst="rect">
            <a:avLst/>
          </a:prstGeom>
          <a:noFill/>
        </p:spPr>
        <p:txBody>
          <a:bodyPr wrap="none" rtlCol="0">
            <a:spAutoFit/>
          </a:bodyPr>
          <a:lstStyle/>
          <a:p>
            <a:pPr algn="ctr"/>
            <a:r>
              <a:rPr lang="en-US" altLang="ko-KR" sz="2800" b="1">
                <a:solidFill>
                  <a:schemeClr val="bg1"/>
                </a:solidFill>
                <a:latin typeface="Klein Bold" panose="020B0600000101010101" charset="0"/>
              </a:rPr>
              <a:t>2</a:t>
            </a:r>
            <a:endParaRPr lang="ko-KR" altLang="en-US" sz="2800" b="1">
              <a:solidFill>
                <a:schemeClr val="bg1"/>
              </a:solidFill>
              <a:latin typeface="Klein Bold" panose="020B0600000101010101" charset="0"/>
            </a:endParaRPr>
          </a:p>
        </p:txBody>
      </p:sp>
      <p:sp>
        <p:nvSpPr>
          <p:cNvPr id="26" name="TextBox 25">
            <a:extLst>
              <a:ext uri="{FF2B5EF4-FFF2-40B4-BE49-F238E27FC236}">
                <a16:creationId xmlns:a16="http://schemas.microsoft.com/office/drawing/2014/main" id="{39A0D441-6B37-70EB-CB79-F91ED17F7C98}"/>
              </a:ext>
            </a:extLst>
          </p:cNvPr>
          <p:cNvSpPr txBox="1"/>
          <p:nvPr/>
        </p:nvSpPr>
        <p:spPr>
          <a:xfrm>
            <a:off x="8945490" y="4480987"/>
            <a:ext cx="397865" cy="523220"/>
          </a:xfrm>
          <a:prstGeom prst="rect">
            <a:avLst/>
          </a:prstGeom>
          <a:noFill/>
        </p:spPr>
        <p:txBody>
          <a:bodyPr wrap="none" rtlCol="0">
            <a:spAutoFit/>
          </a:bodyPr>
          <a:lstStyle/>
          <a:p>
            <a:pPr algn="ctr"/>
            <a:r>
              <a:rPr lang="en-US" altLang="ko-KR" sz="2800" b="1">
                <a:solidFill>
                  <a:schemeClr val="bg1"/>
                </a:solidFill>
                <a:latin typeface="Klein Bold" panose="020B0600000101010101" charset="0"/>
              </a:rPr>
              <a:t>3</a:t>
            </a:r>
            <a:endParaRPr lang="ko-KR" altLang="en-US" sz="2800" b="1">
              <a:solidFill>
                <a:schemeClr val="bg1"/>
              </a:solidFill>
              <a:latin typeface="Klein Bold" panose="020B0600000101010101" charset="0"/>
            </a:endParaRPr>
          </a:p>
        </p:txBody>
      </p:sp>
      <p:sp>
        <p:nvSpPr>
          <p:cNvPr id="27" name="TextBox 26">
            <a:extLst>
              <a:ext uri="{FF2B5EF4-FFF2-40B4-BE49-F238E27FC236}">
                <a16:creationId xmlns:a16="http://schemas.microsoft.com/office/drawing/2014/main" id="{63493B3F-C2D6-24B5-CF4E-DF4AB62A7A27}"/>
              </a:ext>
            </a:extLst>
          </p:cNvPr>
          <p:cNvSpPr txBox="1"/>
          <p:nvPr/>
        </p:nvSpPr>
        <p:spPr>
          <a:xfrm>
            <a:off x="12409983" y="4480987"/>
            <a:ext cx="429926" cy="523220"/>
          </a:xfrm>
          <a:prstGeom prst="rect">
            <a:avLst/>
          </a:prstGeom>
          <a:noFill/>
        </p:spPr>
        <p:txBody>
          <a:bodyPr wrap="none" rtlCol="0">
            <a:spAutoFit/>
          </a:bodyPr>
          <a:lstStyle/>
          <a:p>
            <a:pPr algn="ctr"/>
            <a:r>
              <a:rPr lang="en-US" altLang="ko-KR" sz="2800" b="1">
                <a:solidFill>
                  <a:schemeClr val="bg1"/>
                </a:solidFill>
                <a:latin typeface="Klein Bold" panose="020B0600000101010101" charset="0"/>
              </a:rPr>
              <a:t>4</a:t>
            </a:r>
            <a:endParaRPr lang="ko-KR" altLang="en-US" sz="2800" b="1">
              <a:solidFill>
                <a:schemeClr val="bg1"/>
              </a:solidFill>
              <a:latin typeface="Klein Bold" panose="020B0600000101010101" charset="0"/>
            </a:endParaRPr>
          </a:p>
        </p:txBody>
      </p:sp>
      <p:sp>
        <p:nvSpPr>
          <p:cNvPr id="28" name="TextBox 27">
            <a:extLst>
              <a:ext uri="{FF2B5EF4-FFF2-40B4-BE49-F238E27FC236}">
                <a16:creationId xmlns:a16="http://schemas.microsoft.com/office/drawing/2014/main" id="{A14F60BA-AA10-2046-AA28-DF197FB927AD}"/>
              </a:ext>
            </a:extLst>
          </p:cNvPr>
          <p:cNvSpPr txBox="1"/>
          <p:nvPr/>
        </p:nvSpPr>
        <p:spPr>
          <a:xfrm>
            <a:off x="15993020" y="4480987"/>
            <a:ext cx="405880" cy="523220"/>
          </a:xfrm>
          <a:prstGeom prst="rect">
            <a:avLst/>
          </a:prstGeom>
          <a:noFill/>
        </p:spPr>
        <p:txBody>
          <a:bodyPr wrap="none" rtlCol="0">
            <a:spAutoFit/>
          </a:bodyPr>
          <a:lstStyle/>
          <a:p>
            <a:pPr algn="ctr"/>
            <a:r>
              <a:rPr lang="en-US" altLang="ko-KR" sz="2800" b="1">
                <a:solidFill>
                  <a:schemeClr val="bg1"/>
                </a:solidFill>
                <a:latin typeface="Klein Bold" panose="020B0600000101010101" charset="0"/>
              </a:rPr>
              <a:t>5</a:t>
            </a:r>
            <a:endParaRPr lang="ko-KR" altLang="en-US" sz="2800" b="1">
              <a:solidFill>
                <a:schemeClr val="bg1"/>
              </a:solidFill>
              <a:latin typeface="Klein Bold" panose="020B0600000101010101" charset="0"/>
            </a:endParaRPr>
          </a:p>
        </p:txBody>
      </p:sp>
      <p:sp>
        <p:nvSpPr>
          <p:cNvPr id="29" name="TextBox 28">
            <a:extLst>
              <a:ext uri="{FF2B5EF4-FFF2-40B4-BE49-F238E27FC236}">
                <a16:creationId xmlns:a16="http://schemas.microsoft.com/office/drawing/2014/main" id="{351091A8-24D2-0C91-8459-9AA1BD97BD0E}"/>
              </a:ext>
            </a:extLst>
          </p:cNvPr>
          <p:cNvSpPr txBox="1"/>
          <p:nvPr/>
        </p:nvSpPr>
        <p:spPr>
          <a:xfrm>
            <a:off x="4751664" y="6286500"/>
            <a:ext cx="1760417" cy="1508105"/>
          </a:xfrm>
          <a:prstGeom prst="rect">
            <a:avLst/>
          </a:prstGeom>
          <a:noFill/>
        </p:spPr>
        <p:txBody>
          <a:bodyPr wrap="none" rtlCol="0">
            <a:spAutoFit/>
          </a:bodyPr>
          <a:lstStyle/>
          <a:p>
            <a:pPr algn="ctr">
              <a:lnSpc>
                <a:spcPct val="150000"/>
              </a:lnSpc>
            </a:pPr>
            <a:r>
              <a:rPr lang="en-US" altLang="ko-KR" sz="3200">
                <a:solidFill>
                  <a:srgbClr val="718BAB"/>
                </a:solidFill>
                <a:latin typeface="Klein Bold" panose="020B0600000101010101" charset="0"/>
              </a:rPr>
              <a:t>Related</a:t>
            </a:r>
            <a:br>
              <a:rPr lang="en-US" altLang="ko-KR" sz="3200">
                <a:solidFill>
                  <a:srgbClr val="718BAB"/>
                </a:solidFill>
                <a:latin typeface="Klein Bold" panose="020B0600000101010101" charset="0"/>
              </a:rPr>
            </a:br>
            <a:r>
              <a:rPr lang="en-US" altLang="ko-KR" sz="3200">
                <a:solidFill>
                  <a:srgbClr val="718BAB"/>
                </a:solidFill>
                <a:latin typeface="Klein Bold" panose="020B0600000101010101" charset="0"/>
              </a:rPr>
              <a:t>Works</a:t>
            </a:r>
            <a:endParaRPr lang="ko-KR" altLang="en-US" sz="3200">
              <a:solidFill>
                <a:srgbClr val="395983"/>
              </a:solidFill>
              <a:latin typeface="Klein Bold" panose="020B0600000101010101" charset="0"/>
            </a:endParaRPr>
          </a:p>
        </p:txBody>
      </p:sp>
      <p:sp>
        <p:nvSpPr>
          <p:cNvPr id="30" name="TextBox 29">
            <a:extLst>
              <a:ext uri="{FF2B5EF4-FFF2-40B4-BE49-F238E27FC236}">
                <a16:creationId xmlns:a16="http://schemas.microsoft.com/office/drawing/2014/main" id="{36BDF91F-C2DB-7B41-DB53-C54393A87FB5}"/>
              </a:ext>
            </a:extLst>
          </p:cNvPr>
          <p:cNvSpPr txBox="1"/>
          <p:nvPr/>
        </p:nvSpPr>
        <p:spPr>
          <a:xfrm>
            <a:off x="8218104" y="6563499"/>
            <a:ext cx="1851789" cy="769441"/>
          </a:xfrm>
          <a:prstGeom prst="rect">
            <a:avLst/>
          </a:prstGeom>
          <a:noFill/>
        </p:spPr>
        <p:txBody>
          <a:bodyPr wrap="none" rtlCol="0">
            <a:spAutoFit/>
          </a:bodyPr>
          <a:lstStyle/>
          <a:p>
            <a:pPr algn="ctr">
              <a:lnSpc>
                <a:spcPct val="150000"/>
              </a:lnSpc>
            </a:pPr>
            <a:r>
              <a:rPr lang="en-US" altLang="ko-KR" sz="3200">
                <a:solidFill>
                  <a:srgbClr val="395983"/>
                </a:solidFill>
                <a:latin typeface="Klein Bold" panose="020B0600000101010101" charset="0"/>
              </a:rPr>
              <a:t>Method</a:t>
            </a:r>
          </a:p>
        </p:txBody>
      </p:sp>
      <p:sp>
        <p:nvSpPr>
          <p:cNvPr id="31" name="TextBox 30">
            <a:extLst>
              <a:ext uri="{FF2B5EF4-FFF2-40B4-BE49-F238E27FC236}">
                <a16:creationId xmlns:a16="http://schemas.microsoft.com/office/drawing/2014/main" id="{8E91185D-C38F-F393-CB8F-6B9BAA77EBB8}"/>
              </a:ext>
            </a:extLst>
          </p:cNvPr>
          <p:cNvSpPr txBox="1"/>
          <p:nvPr/>
        </p:nvSpPr>
        <p:spPr>
          <a:xfrm>
            <a:off x="11597984" y="6286500"/>
            <a:ext cx="2116285" cy="1508105"/>
          </a:xfrm>
          <a:prstGeom prst="rect">
            <a:avLst/>
          </a:prstGeom>
          <a:noFill/>
        </p:spPr>
        <p:txBody>
          <a:bodyPr wrap="none" rtlCol="0">
            <a:spAutoFit/>
          </a:bodyPr>
          <a:lstStyle>
            <a:defPPr>
              <a:defRPr lang="en-US"/>
            </a:defPPr>
            <a:lvl1pPr algn="ctr">
              <a:lnSpc>
                <a:spcPct val="150000"/>
              </a:lnSpc>
              <a:defRPr sz="2400">
                <a:solidFill>
                  <a:srgbClr val="718BAB"/>
                </a:solidFill>
                <a:latin typeface="Klein Bold" panose="020B0600000101010101" charset="0"/>
              </a:defRPr>
            </a:lvl1pPr>
          </a:lstStyle>
          <a:p>
            <a:r>
              <a:rPr lang="en-US" altLang="ko-KR" sz="3200"/>
              <a:t>Expected</a:t>
            </a:r>
            <a:br>
              <a:rPr lang="en-US" altLang="ko-KR" sz="3200"/>
            </a:br>
            <a:r>
              <a:rPr lang="en-US" altLang="ko-KR" sz="3200"/>
              <a:t>Results</a:t>
            </a:r>
          </a:p>
        </p:txBody>
      </p:sp>
      <p:sp>
        <p:nvSpPr>
          <p:cNvPr id="32" name="TextBox 31">
            <a:extLst>
              <a:ext uri="{FF2B5EF4-FFF2-40B4-BE49-F238E27FC236}">
                <a16:creationId xmlns:a16="http://schemas.microsoft.com/office/drawing/2014/main" id="{33172042-6C66-AA07-64AF-CCE53CDA98BF}"/>
              </a:ext>
            </a:extLst>
          </p:cNvPr>
          <p:cNvSpPr txBox="1"/>
          <p:nvPr/>
        </p:nvSpPr>
        <p:spPr>
          <a:xfrm>
            <a:off x="14813554" y="6286500"/>
            <a:ext cx="2709396" cy="1508105"/>
          </a:xfrm>
          <a:prstGeom prst="rect">
            <a:avLst/>
          </a:prstGeom>
          <a:noFill/>
        </p:spPr>
        <p:txBody>
          <a:bodyPr wrap="none" rtlCol="0">
            <a:spAutoFit/>
          </a:bodyPr>
          <a:lstStyle/>
          <a:p>
            <a:pPr algn="ctr">
              <a:lnSpc>
                <a:spcPct val="150000"/>
              </a:lnSpc>
            </a:pPr>
            <a:r>
              <a:rPr lang="en-US" altLang="ko-KR" sz="3200">
                <a:solidFill>
                  <a:srgbClr val="395983"/>
                </a:solidFill>
                <a:latin typeface="Klein Bold" panose="020B0600000101010101" charset="0"/>
              </a:rPr>
              <a:t>Expected</a:t>
            </a:r>
            <a:br>
              <a:rPr lang="en-US" altLang="ko-KR" sz="3200">
                <a:solidFill>
                  <a:srgbClr val="395983"/>
                </a:solidFill>
                <a:latin typeface="Klein Bold" panose="020B0600000101010101" charset="0"/>
              </a:rPr>
            </a:br>
            <a:r>
              <a:rPr lang="en-US" altLang="ko-KR" sz="3200">
                <a:solidFill>
                  <a:srgbClr val="395983"/>
                </a:solidFill>
                <a:latin typeface="Klein Bold" panose="020B0600000101010101" charset="0"/>
              </a:rPr>
              <a:t>Implications</a:t>
            </a:r>
            <a:endParaRPr lang="en-US" altLang="ko-KR" sz="3200">
              <a:solidFill>
                <a:srgbClr val="718BAB"/>
              </a:solidFill>
              <a:latin typeface="Klein Bold" panose="020B0600000101010101" charset="0"/>
            </a:endParaRPr>
          </a:p>
        </p:txBody>
      </p:sp>
      <p:pic>
        <p:nvPicPr>
          <p:cNvPr id="37" name="Video 36">
            <a:extLst>
              <a:ext uri="{FF2B5EF4-FFF2-40B4-BE49-F238E27FC236}">
                <a16:creationId xmlns:a16="http://schemas.microsoft.com/office/drawing/2014/main" id="{555CC65A-324D-5EF8-055E-62AD90DD93BB}"/>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5761133" y="7794605"/>
            <a:ext cx="2368951" cy="2368951"/>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613"/>
    </mc:Choice>
    <mc:Fallback xmlns="">
      <p:transition spd="slow" advTm="3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096F7-D205-2330-A6CA-A0BB654DCF0E}"/>
            </a:ext>
          </a:extLst>
        </p:cNvPr>
        <p:cNvGrpSpPr/>
        <p:nvPr/>
      </p:nvGrpSpPr>
      <p:grpSpPr>
        <a:xfrm>
          <a:off x="0" y="0"/>
          <a:ext cx="0" cy="0"/>
          <a:chOff x="0" y="0"/>
          <a:chExt cx="0" cy="0"/>
        </a:xfrm>
      </p:grpSpPr>
      <p:sp>
        <p:nvSpPr>
          <p:cNvPr id="12" name="Freeform 3">
            <a:extLst>
              <a:ext uri="{FF2B5EF4-FFF2-40B4-BE49-F238E27FC236}">
                <a16:creationId xmlns:a16="http://schemas.microsoft.com/office/drawing/2014/main" id="{CD77AA48-E18C-E3B5-DA16-572EEB6054A6}"/>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pic>
        <p:nvPicPr>
          <p:cNvPr id="29" name="Picture 28" descr="A chatbot with a robot&#10;&#10;AI-generated content may be incorrect.">
            <a:extLst>
              <a:ext uri="{FF2B5EF4-FFF2-40B4-BE49-F238E27FC236}">
                <a16:creationId xmlns:a16="http://schemas.microsoft.com/office/drawing/2014/main" id="{FED01CDB-9C47-EF2A-F6CF-C5F14B982456}"/>
              </a:ext>
            </a:extLst>
          </p:cNvPr>
          <p:cNvPicPr>
            <a:picLocks noChangeAspect="1"/>
          </p:cNvPicPr>
          <p:nvPr/>
        </p:nvPicPr>
        <p:blipFill rotWithShape="1">
          <a:blip r:embed="rId5">
            <a:extLst>
              <a:ext uri="{28A0092B-C50C-407E-A947-70E740481C1C}">
                <a14:useLocalDpi xmlns:a14="http://schemas.microsoft.com/office/drawing/2010/main" val="0"/>
              </a:ext>
            </a:extLst>
          </a:blip>
          <a:srcRect l="4188" t="18621" r="3959" b="3588"/>
          <a:stretch>
            <a:fillRect/>
          </a:stretch>
        </p:blipFill>
        <p:spPr>
          <a:xfrm>
            <a:off x="11315700" y="3044912"/>
            <a:ext cx="5943600" cy="6746789"/>
          </a:xfrm>
          <a:prstGeom prst="rect">
            <a:avLst/>
          </a:prstGeom>
        </p:spPr>
      </p:pic>
      <p:grpSp>
        <p:nvGrpSpPr>
          <p:cNvPr id="32" name="Group 31">
            <a:extLst>
              <a:ext uri="{FF2B5EF4-FFF2-40B4-BE49-F238E27FC236}">
                <a16:creationId xmlns:a16="http://schemas.microsoft.com/office/drawing/2014/main" id="{A61B62EE-58C9-ED84-4F5C-5AFACEA6A716}"/>
              </a:ext>
            </a:extLst>
          </p:cNvPr>
          <p:cNvGrpSpPr/>
          <p:nvPr/>
        </p:nvGrpSpPr>
        <p:grpSpPr>
          <a:xfrm>
            <a:off x="762000" y="3044912"/>
            <a:ext cx="9455888" cy="6591300"/>
            <a:chOff x="533400" y="2819400"/>
            <a:chExt cx="9455888" cy="6591300"/>
          </a:xfrm>
        </p:grpSpPr>
        <p:pic>
          <p:nvPicPr>
            <p:cNvPr id="26" name="Picture 25" descr="A collage of different types of people&#10;&#10;AI-generated content may be incorrect.">
              <a:extLst>
                <a:ext uri="{FF2B5EF4-FFF2-40B4-BE49-F238E27FC236}">
                  <a16:creationId xmlns:a16="http://schemas.microsoft.com/office/drawing/2014/main" id="{C91498E5-D2F6-5CD4-C912-D330BBE1088A}"/>
                </a:ext>
              </a:extLst>
            </p:cNvPr>
            <p:cNvPicPr>
              <a:picLocks noChangeAspect="1"/>
            </p:cNvPicPr>
            <p:nvPr/>
          </p:nvPicPr>
          <p:blipFill>
            <a:blip r:embed="rId6">
              <a:extLst>
                <a:ext uri="{28A0092B-C50C-407E-A947-70E740481C1C}">
                  <a14:useLocalDpi xmlns:a14="http://schemas.microsoft.com/office/drawing/2010/main" val="0"/>
                </a:ext>
              </a:extLst>
            </a:blip>
            <a:srcRect l="5278" r="53723"/>
            <a:stretch>
              <a:fillRect/>
            </a:stretch>
          </p:blipFill>
          <p:spPr>
            <a:xfrm>
              <a:off x="533400" y="3219450"/>
              <a:ext cx="4658152" cy="6191250"/>
            </a:xfrm>
            <a:prstGeom prst="rect">
              <a:avLst/>
            </a:prstGeom>
          </p:spPr>
        </p:pic>
        <p:pic>
          <p:nvPicPr>
            <p:cNvPr id="30" name="Picture 29" descr="A collage of different types of people&#10;&#10;AI-generated content may be incorrect.">
              <a:extLst>
                <a:ext uri="{FF2B5EF4-FFF2-40B4-BE49-F238E27FC236}">
                  <a16:creationId xmlns:a16="http://schemas.microsoft.com/office/drawing/2014/main" id="{8740748D-5528-A055-21D1-D7F7763D8ACB}"/>
                </a:ext>
              </a:extLst>
            </p:cNvPr>
            <p:cNvPicPr>
              <a:picLocks noChangeAspect="1"/>
            </p:cNvPicPr>
            <p:nvPr/>
          </p:nvPicPr>
          <p:blipFill>
            <a:blip r:embed="rId6">
              <a:extLst>
                <a:ext uri="{28A0092B-C50C-407E-A947-70E740481C1C}">
                  <a14:useLocalDpi xmlns:a14="http://schemas.microsoft.com/office/drawing/2010/main" val="0"/>
                </a:ext>
              </a:extLst>
            </a:blip>
            <a:srcRect l="52983" r="2752"/>
            <a:stretch>
              <a:fillRect/>
            </a:stretch>
          </p:blipFill>
          <p:spPr>
            <a:xfrm>
              <a:off x="4953000" y="3219450"/>
              <a:ext cx="5029200" cy="6191250"/>
            </a:xfrm>
            <a:prstGeom prst="rect">
              <a:avLst/>
            </a:prstGeom>
          </p:spPr>
        </p:pic>
        <p:sp>
          <p:nvSpPr>
            <p:cNvPr id="31" name="Rounded Rectangle 30">
              <a:extLst>
                <a:ext uri="{FF2B5EF4-FFF2-40B4-BE49-F238E27FC236}">
                  <a16:creationId xmlns:a16="http://schemas.microsoft.com/office/drawing/2014/main" id="{FBA37B25-D47C-6E3D-29B2-0D240716DCF8}"/>
                </a:ext>
              </a:extLst>
            </p:cNvPr>
            <p:cNvSpPr/>
            <p:nvPr/>
          </p:nvSpPr>
          <p:spPr>
            <a:xfrm>
              <a:off x="540488" y="2819400"/>
              <a:ext cx="9448800" cy="6591300"/>
            </a:xfrm>
            <a:prstGeom prst="roundRect">
              <a:avLst>
                <a:gd name="adj" fmla="val 6748"/>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34" name="TextBox 33">
            <a:extLst>
              <a:ext uri="{FF2B5EF4-FFF2-40B4-BE49-F238E27FC236}">
                <a16:creationId xmlns:a16="http://schemas.microsoft.com/office/drawing/2014/main" id="{5E70D2C8-1F01-6F70-C6AA-A35D25F250C7}"/>
              </a:ext>
            </a:extLst>
          </p:cNvPr>
          <p:cNvSpPr txBox="1"/>
          <p:nvPr/>
        </p:nvSpPr>
        <p:spPr>
          <a:xfrm>
            <a:off x="304800" y="0"/>
            <a:ext cx="17983199" cy="1661993"/>
          </a:xfrm>
          <a:prstGeom prst="rect">
            <a:avLst/>
          </a:prstGeom>
          <a:noFill/>
        </p:spPr>
        <p:txBody>
          <a:bodyPr wrap="square">
            <a:spAutoFit/>
          </a:bodyPr>
          <a:lstStyle/>
          <a:p>
            <a:pPr>
              <a:buNone/>
            </a:pPr>
            <a:r>
              <a:rPr lang="en-US" sz="5400" b="1">
                <a:solidFill>
                  <a:srgbClr val="718BAB"/>
                </a:solidFill>
                <a:latin typeface="Klein Bold"/>
              </a:rPr>
              <a:t>Introduction: </a:t>
            </a:r>
          </a:p>
          <a:p>
            <a:pPr>
              <a:buNone/>
            </a:pPr>
            <a:r>
              <a:rPr lang="en-US" sz="4800" b="1">
                <a:solidFill>
                  <a:srgbClr val="2A2E3A"/>
                </a:solidFill>
                <a:latin typeface="Klein Bold"/>
              </a:rPr>
              <a:t>Everyday Self-Regulation in the Age of Conversational AI</a:t>
            </a:r>
          </a:p>
        </p:txBody>
      </p:sp>
      <p:sp>
        <p:nvSpPr>
          <p:cNvPr id="36" name="TextBox 35">
            <a:extLst>
              <a:ext uri="{FF2B5EF4-FFF2-40B4-BE49-F238E27FC236}">
                <a16:creationId xmlns:a16="http://schemas.microsoft.com/office/drawing/2014/main" id="{A72BDCAB-C168-FC3A-0696-DD7A51ECF085}"/>
              </a:ext>
            </a:extLst>
          </p:cNvPr>
          <p:cNvSpPr txBox="1"/>
          <p:nvPr/>
        </p:nvSpPr>
        <p:spPr>
          <a:xfrm>
            <a:off x="2060944" y="2258633"/>
            <a:ext cx="6858000" cy="646331"/>
          </a:xfrm>
          <a:prstGeom prst="rect">
            <a:avLst/>
          </a:prstGeom>
          <a:noFill/>
        </p:spPr>
        <p:txBody>
          <a:bodyPr wrap="square">
            <a:spAutoFit/>
          </a:bodyPr>
          <a:lstStyle/>
          <a:p>
            <a:pPr>
              <a:buNone/>
            </a:pPr>
            <a:r>
              <a:rPr lang="en-US" sz="3600" b="1"/>
              <a:t>Everyday Self-Regulation Decisions</a:t>
            </a:r>
          </a:p>
        </p:txBody>
      </p:sp>
      <p:sp>
        <p:nvSpPr>
          <p:cNvPr id="38" name="TextBox 37">
            <a:extLst>
              <a:ext uri="{FF2B5EF4-FFF2-40B4-BE49-F238E27FC236}">
                <a16:creationId xmlns:a16="http://schemas.microsoft.com/office/drawing/2014/main" id="{08E327B9-3A61-647E-A74C-34DB7F63E9B9}"/>
              </a:ext>
            </a:extLst>
          </p:cNvPr>
          <p:cNvSpPr txBox="1"/>
          <p:nvPr/>
        </p:nvSpPr>
        <p:spPr>
          <a:xfrm>
            <a:off x="10972800" y="2258633"/>
            <a:ext cx="6629400" cy="646331"/>
          </a:xfrm>
          <a:prstGeom prst="rect">
            <a:avLst/>
          </a:prstGeom>
          <a:noFill/>
        </p:spPr>
        <p:txBody>
          <a:bodyPr wrap="square">
            <a:spAutoFit/>
          </a:bodyPr>
          <a:lstStyle>
            <a:defPPr>
              <a:defRPr lang="en-US"/>
            </a:defPPr>
            <a:lvl1pPr>
              <a:buNone/>
              <a:defRPr sz="3600" b="1"/>
            </a:lvl1pPr>
          </a:lstStyle>
          <a:p>
            <a:r>
              <a:rPr lang="en-US"/>
              <a:t>Conversational Agents as Support</a:t>
            </a:r>
          </a:p>
        </p:txBody>
      </p:sp>
      <p:pic>
        <p:nvPicPr>
          <p:cNvPr id="8" name="Video 7">
            <a:extLst>
              <a:ext uri="{FF2B5EF4-FFF2-40B4-BE49-F238E27FC236}">
                <a16:creationId xmlns:a16="http://schemas.microsoft.com/office/drawing/2014/main" id="{7C369513-EB9E-B80D-FE24-132A4EC688E5}"/>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5916656" y="8028367"/>
            <a:ext cx="2186569" cy="2131882"/>
          </a:xfrm>
          <a:prstGeom prst="ellipse">
            <a:avLst/>
          </a:prstGeom>
        </p:spPr>
      </p:pic>
    </p:spTree>
    <p:extLst>
      <p:ext uri="{BB962C8B-B14F-4D97-AF65-F5344CB8AC3E}">
        <p14:creationId xmlns:p14="http://schemas.microsoft.com/office/powerpoint/2010/main" val="3007105380"/>
      </p:ext>
    </p:extLst>
  </p:cSld>
  <p:clrMapOvr>
    <a:masterClrMapping/>
  </p:clrMapOvr>
  <mc:AlternateContent xmlns:mc="http://schemas.openxmlformats.org/markup-compatibility/2006" xmlns:p14="http://schemas.microsoft.com/office/powerpoint/2010/main">
    <mc:Choice Requires="p14">
      <p:transition spd="slow" p14:dur="2000" advTm="43890"/>
    </mc:Choice>
    <mc:Fallback xmlns="">
      <p:transition spd="slow" advTm="43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5C974-8210-41C1-1BF7-0D79898A8901}"/>
            </a:ext>
          </a:extLst>
        </p:cNvPr>
        <p:cNvGrpSpPr/>
        <p:nvPr/>
      </p:nvGrpSpPr>
      <p:grpSpPr>
        <a:xfrm>
          <a:off x="0" y="0"/>
          <a:ext cx="0" cy="0"/>
          <a:chOff x="0" y="0"/>
          <a:chExt cx="0" cy="0"/>
        </a:xfrm>
      </p:grpSpPr>
      <p:sp>
        <p:nvSpPr>
          <p:cNvPr id="70" name="Rounded Rectangle 69">
            <a:extLst>
              <a:ext uri="{FF2B5EF4-FFF2-40B4-BE49-F238E27FC236}">
                <a16:creationId xmlns:a16="http://schemas.microsoft.com/office/drawing/2014/main" id="{BEE43134-40A3-F0D2-AB65-C890578656D9}"/>
              </a:ext>
            </a:extLst>
          </p:cNvPr>
          <p:cNvSpPr/>
          <p:nvPr/>
        </p:nvSpPr>
        <p:spPr>
          <a:xfrm>
            <a:off x="990601" y="7768555"/>
            <a:ext cx="11353800" cy="1692772"/>
          </a:xfrm>
          <a:prstGeom prst="roundRect">
            <a:avLst>
              <a:gd name="adj" fmla="val 14352"/>
            </a:avLst>
          </a:prstGeom>
          <a:gradFill flip="none" rotWithShape="1">
            <a:gsLst>
              <a:gs pos="0">
                <a:srgbClr val="F4F4F4"/>
              </a:gs>
              <a:gs pos="100000">
                <a:srgbClr val="F4F4F4"/>
              </a:gs>
              <a:gs pos="0">
                <a:schemeClr val="accent1">
                  <a:tint val="23500"/>
                  <a:satMod val="16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8" name="Picture 17">
            <a:extLst>
              <a:ext uri="{FF2B5EF4-FFF2-40B4-BE49-F238E27FC236}">
                <a16:creationId xmlns:a16="http://schemas.microsoft.com/office/drawing/2014/main" id="{272EEF9E-FD92-29A4-3E53-AEDA6493E143}"/>
              </a:ext>
            </a:extLst>
          </p:cNvPr>
          <p:cNvPicPr>
            <a:picLocks noChangeAspect="1"/>
          </p:cNvPicPr>
          <p:nvPr/>
        </p:nvPicPr>
        <p:blipFill>
          <a:blip r:embed="rId5"/>
          <a:srcRect r="4702" b="1219"/>
          <a:stretch>
            <a:fillRect/>
          </a:stretch>
        </p:blipFill>
        <p:spPr>
          <a:xfrm>
            <a:off x="9536067" y="5219700"/>
            <a:ext cx="1964560" cy="1964560"/>
          </a:xfrm>
          <a:custGeom>
            <a:avLst/>
            <a:gdLst>
              <a:gd name="csX0" fmla="*/ 982280 w 1964560"/>
              <a:gd name="csY0" fmla="*/ 0 h 1964560"/>
              <a:gd name="csX1" fmla="*/ 1964560 w 1964560"/>
              <a:gd name="csY1" fmla="*/ 982280 h 1964560"/>
              <a:gd name="csX2" fmla="*/ 982280 w 1964560"/>
              <a:gd name="csY2" fmla="*/ 1964560 h 1964560"/>
              <a:gd name="csX3" fmla="*/ 0 w 1964560"/>
              <a:gd name="csY3" fmla="*/ 982280 h 1964560"/>
              <a:gd name="csX4" fmla="*/ 982280 w 1964560"/>
              <a:gd name="csY4" fmla="*/ 0 h 1964560"/>
            </a:gdLst>
            <a:ahLst/>
            <a:cxnLst>
              <a:cxn ang="0">
                <a:pos x="csX0" y="csY0"/>
              </a:cxn>
              <a:cxn ang="0">
                <a:pos x="csX1" y="csY1"/>
              </a:cxn>
              <a:cxn ang="0">
                <a:pos x="csX2" y="csY2"/>
              </a:cxn>
              <a:cxn ang="0">
                <a:pos x="csX3" y="csY3"/>
              </a:cxn>
              <a:cxn ang="0">
                <a:pos x="csX4" y="csY4"/>
              </a:cxn>
            </a:cxnLst>
            <a:rect l="l" t="t" r="r" b="b"/>
            <a:pathLst>
              <a:path w="1964560" h="1964560">
                <a:moveTo>
                  <a:pt x="982280" y="0"/>
                </a:moveTo>
                <a:cubicBezTo>
                  <a:pt x="1524778" y="0"/>
                  <a:pt x="1964560" y="439782"/>
                  <a:pt x="1964560" y="982280"/>
                </a:cubicBezTo>
                <a:cubicBezTo>
                  <a:pt x="1964560" y="1524778"/>
                  <a:pt x="1524778" y="1964560"/>
                  <a:pt x="982280" y="1964560"/>
                </a:cubicBezTo>
                <a:cubicBezTo>
                  <a:pt x="439782" y="1964560"/>
                  <a:pt x="0" y="1524778"/>
                  <a:pt x="0" y="982280"/>
                </a:cubicBezTo>
                <a:cubicBezTo>
                  <a:pt x="0" y="439782"/>
                  <a:pt x="439782" y="0"/>
                  <a:pt x="982280" y="0"/>
                </a:cubicBezTo>
                <a:close/>
              </a:path>
            </a:pathLst>
          </a:custGeom>
          <a:ln w="69850" cap="flat" cmpd="sng">
            <a:solidFill>
              <a:srgbClr val="2A2E3A"/>
            </a:solidFill>
          </a:ln>
        </p:spPr>
      </p:pic>
      <p:pic>
        <p:nvPicPr>
          <p:cNvPr id="16" name="Picture 15">
            <a:extLst>
              <a:ext uri="{FF2B5EF4-FFF2-40B4-BE49-F238E27FC236}">
                <a16:creationId xmlns:a16="http://schemas.microsoft.com/office/drawing/2014/main" id="{983F9A8A-D519-568F-8113-1CF3811CE8C9}"/>
              </a:ext>
            </a:extLst>
          </p:cNvPr>
          <p:cNvPicPr>
            <a:picLocks noChangeAspect="1"/>
          </p:cNvPicPr>
          <p:nvPr/>
        </p:nvPicPr>
        <p:blipFill>
          <a:blip r:embed="rId6"/>
          <a:srcRect l="3697" r="10367" b="9227"/>
          <a:stretch>
            <a:fillRect/>
          </a:stretch>
        </p:blipFill>
        <p:spPr>
          <a:xfrm>
            <a:off x="1317535" y="5219700"/>
            <a:ext cx="1964560" cy="1964560"/>
          </a:xfrm>
          <a:custGeom>
            <a:avLst/>
            <a:gdLst>
              <a:gd name="csX0" fmla="*/ 982280 w 1964560"/>
              <a:gd name="csY0" fmla="*/ 0 h 1964560"/>
              <a:gd name="csX1" fmla="*/ 1964560 w 1964560"/>
              <a:gd name="csY1" fmla="*/ 982280 h 1964560"/>
              <a:gd name="csX2" fmla="*/ 982280 w 1964560"/>
              <a:gd name="csY2" fmla="*/ 1964560 h 1964560"/>
              <a:gd name="csX3" fmla="*/ 0 w 1964560"/>
              <a:gd name="csY3" fmla="*/ 982280 h 1964560"/>
              <a:gd name="csX4" fmla="*/ 982280 w 1964560"/>
              <a:gd name="csY4" fmla="*/ 0 h 1964560"/>
            </a:gdLst>
            <a:ahLst/>
            <a:cxnLst>
              <a:cxn ang="0">
                <a:pos x="csX0" y="csY0"/>
              </a:cxn>
              <a:cxn ang="0">
                <a:pos x="csX1" y="csY1"/>
              </a:cxn>
              <a:cxn ang="0">
                <a:pos x="csX2" y="csY2"/>
              </a:cxn>
              <a:cxn ang="0">
                <a:pos x="csX3" y="csY3"/>
              </a:cxn>
              <a:cxn ang="0">
                <a:pos x="csX4" y="csY4"/>
              </a:cxn>
            </a:cxnLst>
            <a:rect l="l" t="t" r="r" b="b"/>
            <a:pathLst>
              <a:path w="1964560" h="1964560">
                <a:moveTo>
                  <a:pt x="982280" y="0"/>
                </a:moveTo>
                <a:cubicBezTo>
                  <a:pt x="1524778" y="0"/>
                  <a:pt x="1964560" y="439782"/>
                  <a:pt x="1964560" y="982280"/>
                </a:cubicBezTo>
                <a:cubicBezTo>
                  <a:pt x="1964560" y="1524778"/>
                  <a:pt x="1524778" y="1964560"/>
                  <a:pt x="982280" y="1964560"/>
                </a:cubicBezTo>
                <a:cubicBezTo>
                  <a:pt x="439782" y="1964560"/>
                  <a:pt x="0" y="1524778"/>
                  <a:pt x="0" y="982280"/>
                </a:cubicBezTo>
                <a:cubicBezTo>
                  <a:pt x="0" y="439782"/>
                  <a:pt x="439782" y="0"/>
                  <a:pt x="982280" y="0"/>
                </a:cubicBezTo>
                <a:close/>
              </a:path>
            </a:pathLst>
          </a:custGeom>
          <a:ln w="69850" cap="flat" cmpd="sng">
            <a:solidFill>
              <a:srgbClr val="2A2E3A"/>
            </a:solidFill>
          </a:ln>
        </p:spPr>
      </p:pic>
      <p:sp>
        <p:nvSpPr>
          <p:cNvPr id="12" name="Freeform 3">
            <a:extLst>
              <a:ext uri="{FF2B5EF4-FFF2-40B4-BE49-F238E27FC236}">
                <a16:creationId xmlns:a16="http://schemas.microsoft.com/office/drawing/2014/main" id="{E4038365-CECB-F27A-C88F-41CCBF1C8CAB}"/>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pic>
        <p:nvPicPr>
          <p:cNvPr id="9" name="Picture 8">
            <a:extLst>
              <a:ext uri="{FF2B5EF4-FFF2-40B4-BE49-F238E27FC236}">
                <a16:creationId xmlns:a16="http://schemas.microsoft.com/office/drawing/2014/main" id="{D3051631-FA68-681B-3CA6-2E4DB108F5AF}"/>
              </a:ext>
            </a:extLst>
          </p:cNvPr>
          <p:cNvPicPr>
            <a:picLocks noChangeAspect="1"/>
          </p:cNvPicPr>
          <p:nvPr/>
        </p:nvPicPr>
        <p:blipFill>
          <a:blip r:embed="rId7"/>
          <a:srcRect l="8658" r="9521" b="318"/>
          <a:stretch>
            <a:fillRect/>
          </a:stretch>
        </p:blipFill>
        <p:spPr>
          <a:xfrm>
            <a:off x="1312381" y="2400300"/>
            <a:ext cx="1964560" cy="1964560"/>
          </a:xfrm>
          <a:custGeom>
            <a:avLst/>
            <a:gdLst>
              <a:gd name="csX0" fmla="*/ 982280 w 1964560"/>
              <a:gd name="csY0" fmla="*/ 0 h 1964560"/>
              <a:gd name="csX1" fmla="*/ 1964560 w 1964560"/>
              <a:gd name="csY1" fmla="*/ 982280 h 1964560"/>
              <a:gd name="csX2" fmla="*/ 982280 w 1964560"/>
              <a:gd name="csY2" fmla="*/ 1964560 h 1964560"/>
              <a:gd name="csX3" fmla="*/ 0 w 1964560"/>
              <a:gd name="csY3" fmla="*/ 982280 h 1964560"/>
              <a:gd name="csX4" fmla="*/ 982280 w 1964560"/>
              <a:gd name="csY4" fmla="*/ 0 h 1964560"/>
            </a:gdLst>
            <a:ahLst/>
            <a:cxnLst>
              <a:cxn ang="0">
                <a:pos x="csX0" y="csY0"/>
              </a:cxn>
              <a:cxn ang="0">
                <a:pos x="csX1" y="csY1"/>
              </a:cxn>
              <a:cxn ang="0">
                <a:pos x="csX2" y="csY2"/>
              </a:cxn>
              <a:cxn ang="0">
                <a:pos x="csX3" y="csY3"/>
              </a:cxn>
              <a:cxn ang="0">
                <a:pos x="csX4" y="csY4"/>
              </a:cxn>
            </a:cxnLst>
            <a:rect l="l" t="t" r="r" b="b"/>
            <a:pathLst>
              <a:path w="1964560" h="1964560">
                <a:moveTo>
                  <a:pt x="982280" y="0"/>
                </a:moveTo>
                <a:cubicBezTo>
                  <a:pt x="1524778" y="0"/>
                  <a:pt x="1964560" y="439782"/>
                  <a:pt x="1964560" y="982280"/>
                </a:cubicBezTo>
                <a:cubicBezTo>
                  <a:pt x="1964560" y="1524778"/>
                  <a:pt x="1524778" y="1964560"/>
                  <a:pt x="982280" y="1964560"/>
                </a:cubicBezTo>
                <a:cubicBezTo>
                  <a:pt x="439782" y="1964560"/>
                  <a:pt x="0" y="1524778"/>
                  <a:pt x="0" y="982280"/>
                </a:cubicBezTo>
                <a:cubicBezTo>
                  <a:pt x="0" y="439782"/>
                  <a:pt x="439782" y="0"/>
                  <a:pt x="982280" y="0"/>
                </a:cubicBezTo>
                <a:close/>
              </a:path>
            </a:pathLst>
          </a:custGeom>
          <a:ln w="69850" cap="flat" cmpd="sng">
            <a:solidFill>
              <a:srgbClr val="2A2E3A"/>
            </a:solidFill>
          </a:ln>
        </p:spPr>
      </p:pic>
      <p:pic>
        <p:nvPicPr>
          <p:cNvPr id="13" name="Picture 12">
            <a:extLst>
              <a:ext uri="{FF2B5EF4-FFF2-40B4-BE49-F238E27FC236}">
                <a16:creationId xmlns:a16="http://schemas.microsoft.com/office/drawing/2014/main" id="{93CB0BD3-56C7-F4EC-34B3-ABEF81A2D87C}"/>
              </a:ext>
            </a:extLst>
          </p:cNvPr>
          <p:cNvPicPr>
            <a:picLocks noChangeAspect="1"/>
          </p:cNvPicPr>
          <p:nvPr/>
        </p:nvPicPr>
        <p:blipFill>
          <a:blip r:embed="rId8"/>
          <a:srcRect l="13513" t="10587" r="16806" b="25283"/>
          <a:stretch>
            <a:fillRect/>
          </a:stretch>
        </p:blipFill>
        <p:spPr>
          <a:xfrm>
            <a:off x="9536067" y="2400300"/>
            <a:ext cx="1964560" cy="1964560"/>
          </a:xfrm>
          <a:custGeom>
            <a:avLst/>
            <a:gdLst>
              <a:gd name="csX0" fmla="*/ 982280 w 1964560"/>
              <a:gd name="csY0" fmla="*/ 0 h 1964560"/>
              <a:gd name="csX1" fmla="*/ 1964560 w 1964560"/>
              <a:gd name="csY1" fmla="*/ 982280 h 1964560"/>
              <a:gd name="csX2" fmla="*/ 982280 w 1964560"/>
              <a:gd name="csY2" fmla="*/ 1964560 h 1964560"/>
              <a:gd name="csX3" fmla="*/ 0 w 1964560"/>
              <a:gd name="csY3" fmla="*/ 982280 h 1964560"/>
              <a:gd name="csX4" fmla="*/ 982280 w 1964560"/>
              <a:gd name="csY4" fmla="*/ 0 h 1964560"/>
            </a:gdLst>
            <a:ahLst/>
            <a:cxnLst>
              <a:cxn ang="0">
                <a:pos x="csX0" y="csY0"/>
              </a:cxn>
              <a:cxn ang="0">
                <a:pos x="csX1" y="csY1"/>
              </a:cxn>
              <a:cxn ang="0">
                <a:pos x="csX2" y="csY2"/>
              </a:cxn>
              <a:cxn ang="0">
                <a:pos x="csX3" y="csY3"/>
              </a:cxn>
              <a:cxn ang="0">
                <a:pos x="csX4" y="csY4"/>
              </a:cxn>
            </a:cxnLst>
            <a:rect l="l" t="t" r="r" b="b"/>
            <a:pathLst>
              <a:path w="1964560" h="1964560">
                <a:moveTo>
                  <a:pt x="982280" y="0"/>
                </a:moveTo>
                <a:cubicBezTo>
                  <a:pt x="1524778" y="0"/>
                  <a:pt x="1964560" y="439782"/>
                  <a:pt x="1964560" y="982280"/>
                </a:cubicBezTo>
                <a:cubicBezTo>
                  <a:pt x="1964560" y="1524778"/>
                  <a:pt x="1524778" y="1964560"/>
                  <a:pt x="982280" y="1964560"/>
                </a:cubicBezTo>
                <a:cubicBezTo>
                  <a:pt x="439782" y="1964560"/>
                  <a:pt x="0" y="1524778"/>
                  <a:pt x="0" y="982280"/>
                </a:cubicBezTo>
                <a:cubicBezTo>
                  <a:pt x="0" y="439782"/>
                  <a:pt x="439782" y="0"/>
                  <a:pt x="982280" y="0"/>
                </a:cubicBezTo>
                <a:close/>
              </a:path>
            </a:pathLst>
          </a:custGeom>
          <a:ln w="69850" cap="flat" cmpd="sng">
            <a:solidFill>
              <a:srgbClr val="2A2E3A"/>
            </a:solidFill>
          </a:ln>
        </p:spPr>
      </p:pic>
      <p:sp>
        <p:nvSpPr>
          <p:cNvPr id="20" name="TextBox 19">
            <a:extLst>
              <a:ext uri="{FF2B5EF4-FFF2-40B4-BE49-F238E27FC236}">
                <a16:creationId xmlns:a16="http://schemas.microsoft.com/office/drawing/2014/main" id="{E86689DF-D518-7F67-6791-35D9B77B5848}"/>
              </a:ext>
            </a:extLst>
          </p:cNvPr>
          <p:cNvSpPr txBox="1"/>
          <p:nvPr/>
        </p:nvSpPr>
        <p:spPr>
          <a:xfrm>
            <a:off x="152399" y="69918"/>
            <a:ext cx="17602201" cy="1692771"/>
          </a:xfrm>
          <a:prstGeom prst="rect">
            <a:avLst/>
          </a:prstGeom>
          <a:noFill/>
        </p:spPr>
        <p:txBody>
          <a:bodyPr wrap="square">
            <a:spAutoFit/>
          </a:bodyPr>
          <a:lstStyle/>
          <a:p>
            <a:r>
              <a:rPr lang="en-US" altLang="ko-KR" sz="5400" b="1">
                <a:solidFill>
                  <a:srgbClr val="718BAB"/>
                </a:solidFill>
                <a:latin typeface="Klein Bold"/>
              </a:rPr>
              <a:t>Introduction:</a:t>
            </a:r>
            <a:br>
              <a:rPr lang="en-US" altLang="ko-KR" sz="5000" b="1">
                <a:solidFill>
                  <a:srgbClr val="718BAB"/>
                </a:solidFill>
                <a:latin typeface="Klein Bold"/>
              </a:rPr>
            </a:br>
            <a:r>
              <a:rPr lang="en-US" altLang="ko-KR" sz="4800" b="1">
                <a:solidFill>
                  <a:srgbClr val="2A2E3A"/>
                </a:solidFill>
                <a:latin typeface="Klein Bold"/>
              </a:rPr>
              <a:t>Cases of </a:t>
            </a:r>
            <a:r>
              <a:rPr lang="en-US" sz="4800" b="1">
                <a:solidFill>
                  <a:srgbClr val="2A2E3A"/>
                </a:solidFill>
                <a:latin typeface="Klein Bold"/>
              </a:rPr>
              <a:t>Conversational Agents for Behavior Change</a:t>
            </a:r>
            <a:endParaRPr lang="en-KR" sz="4800" b="1">
              <a:solidFill>
                <a:srgbClr val="718BAB"/>
              </a:solidFill>
              <a:latin typeface="Klein Bold"/>
            </a:endParaRPr>
          </a:p>
        </p:txBody>
      </p:sp>
      <p:sp>
        <p:nvSpPr>
          <p:cNvPr id="23" name="TextBox 22">
            <a:extLst>
              <a:ext uri="{FF2B5EF4-FFF2-40B4-BE49-F238E27FC236}">
                <a16:creationId xmlns:a16="http://schemas.microsoft.com/office/drawing/2014/main" id="{4C8B82F0-6F18-9A34-6148-3823FB6D2A69}"/>
              </a:ext>
            </a:extLst>
          </p:cNvPr>
          <p:cNvSpPr txBox="1"/>
          <p:nvPr/>
        </p:nvSpPr>
        <p:spPr>
          <a:xfrm>
            <a:off x="12048894" y="5417150"/>
            <a:ext cx="4639116" cy="1384995"/>
          </a:xfrm>
          <a:prstGeom prst="rect">
            <a:avLst/>
          </a:prstGeom>
          <a:noFill/>
        </p:spPr>
        <p:txBody>
          <a:bodyPr wrap="square">
            <a:spAutoFit/>
          </a:bodyPr>
          <a:lstStyle/>
          <a:p>
            <a:pPr algn="just"/>
            <a:r>
              <a:rPr lang="en-US" sz="2800" i="1">
                <a:solidFill>
                  <a:srgbClr val="718BAB"/>
                </a:solidFill>
              </a:rPr>
              <a:t>Grover et al. (2020)</a:t>
            </a:r>
          </a:p>
          <a:p>
            <a:pPr algn="just">
              <a:buNone/>
            </a:pPr>
            <a:r>
              <a:rPr lang="en-US" sz="2800" b="1">
                <a:solidFill>
                  <a:srgbClr val="2A2E3A"/>
                </a:solidFill>
              </a:rPr>
              <a:t>Emotion-expressive agents to manage focus and attention</a:t>
            </a:r>
          </a:p>
        </p:txBody>
      </p:sp>
      <p:sp>
        <p:nvSpPr>
          <p:cNvPr id="25" name="TextBox 24">
            <a:extLst>
              <a:ext uri="{FF2B5EF4-FFF2-40B4-BE49-F238E27FC236}">
                <a16:creationId xmlns:a16="http://schemas.microsoft.com/office/drawing/2014/main" id="{9E829C23-25E3-290E-980B-2ED7CF658175}"/>
              </a:ext>
            </a:extLst>
          </p:cNvPr>
          <p:cNvSpPr txBox="1"/>
          <p:nvPr/>
        </p:nvSpPr>
        <p:spPr>
          <a:xfrm>
            <a:off x="3663305" y="2597750"/>
            <a:ext cx="4686890" cy="1384995"/>
          </a:xfrm>
          <a:prstGeom prst="rect">
            <a:avLst/>
          </a:prstGeom>
          <a:noFill/>
        </p:spPr>
        <p:txBody>
          <a:bodyPr wrap="square">
            <a:spAutoFit/>
          </a:bodyPr>
          <a:lstStyle/>
          <a:p>
            <a:pPr algn="just">
              <a:buNone/>
            </a:pPr>
            <a:r>
              <a:rPr lang="en-US" sz="2800" i="1">
                <a:solidFill>
                  <a:srgbClr val="718BAB"/>
                </a:solidFill>
              </a:rPr>
              <a:t>Li et al. (2024)</a:t>
            </a:r>
          </a:p>
          <a:p>
            <a:pPr algn="just">
              <a:buNone/>
            </a:pPr>
            <a:r>
              <a:rPr lang="en-US" sz="2800" b="1">
                <a:solidFill>
                  <a:srgbClr val="2A2E3A"/>
                </a:solidFill>
              </a:rPr>
              <a:t>Reflective questions to raise awareness of smartphone use</a:t>
            </a:r>
          </a:p>
        </p:txBody>
      </p:sp>
      <p:sp>
        <p:nvSpPr>
          <p:cNvPr id="28" name="TextBox 27">
            <a:extLst>
              <a:ext uri="{FF2B5EF4-FFF2-40B4-BE49-F238E27FC236}">
                <a16:creationId xmlns:a16="http://schemas.microsoft.com/office/drawing/2014/main" id="{571B8774-E942-3448-12B0-C5171EDDBF49}"/>
              </a:ext>
            </a:extLst>
          </p:cNvPr>
          <p:cNvSpPr txBox="1"/>
          <p:nvPr/>
        </p:nvSpPr>
        <p:spPr>
          <a:xfrm>
            <a:off x="12039600" y="2597750"/>
            <a:ext cx="4921405" cy="1384995"/>
          </a:xfrm>
          <a:prstGeom prst="rect">
            <a:avLst/>
          </a:prstGeom>
          <a:noFill/>
        </p:spPr>
        <p:txBody>
          <a:bodyPr wrap="square">
            <a:spAutoFit/>
          </a:bodyPr>
          <a:lstStyle/>
          <a:p>
            <a:pPr algn="just">
              <a:buNone/>
            </a:pPr>
            <a:r>
              <a:rPr lang="en-US" sz="2800" i="1">
                <a:solidFill>
                  <a:srgbClr val="718BAB"/>
                </a:solidFill>
              </a:rPr>
              <a:t>Abbas et al. (2025)</a:t>
            </a:r>
          </a:p>
          <a:p>
            <a:pPr algn="just"/>
            <a:r>
              <a:rPr lang="en-US" sz="2800" b="1">
                <a:solidFill>
                  <a:srgbClr val="2A2E3A"/>
                </a:solidFill>
              </a:rPr>
              <a:t>Daily coaching with morning planning and evening reflection</a:t>
            </a:r>
          </a:p>
        </p:txBody>
      </p:sp>
      <p:sp>
        <p:nvSpPr>
          <p:cNvPr id="35" name="TextBox 34">
            <a:extLst>
              <a:ext uri="{FF2B5EF4-FFF2-40B4-BE49-F238E27FC236}">
                <a16:creationId xmlns:a16="http://schemas.microsoft.com/office/drawing/2014/main" id="{0C7EC700-EFFF-9C93-1E01-DA1F40D9EACD}"/>
              </a:ext>
            </a:extLst>
          </p:cNvPr>
          <p:cNvSpPr txBox="1"/>
          <p:nvPr/>
        </p:nvSpPr>
        <p:spPr>
          <a:xfrm>
            <a:off x="3674330" y="5417150"/>
            <a:ext cx="5313470" cy="1384995"/>
          </a:xfrm>
          <a:prstGeom prst="rect">
            <a:avLst/>
          </a:prstGeom>
          <a:noFill/>
        </p:spPr>
        <p:txBody>
          <a:bodyPr wrap="square">
            <a:spAutoFit/>
          </a:bodyPr>
          <a:lstStyle/>
          <a:p>
            <a:pPr algn="just">
              <a:buNone/>
            </a:pPr>
            <a:r>
              <a:rPr lang="en-US" sz="2800" i="1" err="1">
                <a:solidFill>
                  <a:srgbClr val="718BAB"/>
                </a:solidFill>
              </a:rPr>
              <a:t>Kocielnik</a:t>
            </a:r>
            <a:r>
              <a:rPr lang="en-US" sz="2800" i="1">
                <a:solidFill>
                  <a:srgbClr val="718BAB"/>
                </a:solidFill>
              </a:rPr>
              <a:t> et al. (2018)</a:t>
            </a:r>
          </a:p>
          <a:p>
            <a:pPr algn="just"/>
            <a:r>
              <a:rPr lang="en-US" sz="2800" b="1">
                <a:solidFill>
                  <a:srgbClr val="2A2E3A"/>
                </a:solidFill>
              </a:rPr>
              <a:t>Activity-data-driven conversations to promote exercise</a:t>
            </a:r>
          </a:p>
        </p:txBody>
      </p:sp>
      <p:sp>
        <p:nvSpPr>
          <p:cNvPr id="60" name="TextBox 59">
            <a:extLst>
              <a:ext uri="{FF2B5EF4-FFF2-40B4-BE49-F238E27FC236}">
                <a16:creationId xmlns:a16="http://schemas.microsoft.com/office/drawing/2014/main" id="{1A87995C-A55D-AD57-CCA0-5A14F3EAECB4}"/>
              </a:ext>
            </a:extLst>
          </p:cNvPr>
          <p:cNvSpPr txBox="1"/>
          <p:nvPr/>
        </p:nvSpPr>
        <p:spPr>
          <a:xfrm>
            <a:off x="1219200" y="7945864"/>
            <a:ext cx="10809344" cy="1140633"/>
          </a:xfrm>
          <a:prstGeom prst="rect">
            <a:avLst/>
          </a:prstGeom>
          <a:noFill/>
        </p:spPr>
        <p:txBody>
          <a:bodyPr wrap="square" lIns="91440" tIns="45720" rIns="91440" bIns="45720" anchor="t">
            <a:spAutoFit/>
          </a:bodyPr>
          <a:lstStyle/>
          <a:p>
            <a:pPr>
              <a:lnSpc>
                <a:spcPct val="150000"/>
              </a:lnSpc>
            </a:pPr>
            <a:r>
              <a:rPr lang="en-US" sz="2400" b="1">
                <a:solidFill>
                  <a:srgbClr val="2A2E3A"/>
                </a:solidFill>
              </a:rPr>
              <a:t>Lack of theoretical grounding in persuasion strategies</a:t>
            </a:r>
            <a:r>
              <a:rPr lang="zh-CN" altLang="en-US" sz="2400" b="1">
                <a:solidFill>
                  <a:srgbClr val="2A2E3A"/>
                </a:solidFill>
                <a:ea typeface="宋体"/>
              </a:rPr>
              <a:t> </a:t>
            </a:r>
            <a:r>
              <a:rPr lang="en-US" altLang="zh-CN" sz="2400" b="1">
                <a:solidFill>
                  <a:srgbClr val="2A2E3A"/>
                </a:solidFill>
                <a:ea typeface="宋体"/>
              </a:rPr>
              <a:t>❌</a:t>
            </a:r>
            <a:endParaRPr lang="en-US" sz="2400" b="1">
              <a:solidFill>
                <a:srgbClr val="2A2E3A"/>
              </a:solidFill>
              <a:ea typeface="宋体"/>
              <a:cs typeface="Calibri"/>
            </a:endParaRPr>
          </a:p>
          <a:p>
            <a:pPr>
              <a:lnSpc>
                <a:spcPct val="150000"/>
              </a:lnSpc>
            </a:pPr>
            <a:r>
              <a:rPr lang="en-US" sz="2400" b="1">
                <a:solidFill>
                  <a:srgbClr val="2A2E3A"/>
                </a:solidFill>
              </a:rPr>
              <a:t>Unclear psychological mechanisms supporting intrinsic motivation ❌</a:t>
            </a:r>
            <a:endParaRPr lang="en-US" sz="2400" b="1">
              <a:solidFill>
                <a:srgbClr val="2A2E3A"/>
              </a:solidFill>
              <a:ea typeface="Calibri"/>
              <a:cs typeface="Calibri"/>
            </a:endParaRPr>
          </a:p>
        </p:txBody>
      </p:sp>
      <p:sp>
        <p:nvSpPr>
          <p:cNvPr id="2" name="Rounded Rectangle 1">
            <a:extLst>
              <a:ext uri="{FF2B5EF4-FFF2-40B4-BE49-F238E27FC236}">
                <a16:creationId xmlns:a16="http://schemas.microsoft.com/office/drawing/2014/main" id="{6425E6EC-BEB3-FCF9-6B58-F4C4AC86A00F}"/>
              </a:ext>
            </a:extLst>
          </p:cNvPr>
          <p:cNvSpPr/>
          <p:nvPr/>
        </p:nvSpPr>
        <p:spPr>
          <a:xfrm>
            <a:off x="13430493" y="7768555"/>
            <a:ext cx="3866906" cy="1692772"/>
          </a:xfrm>
          <a:prstGeom prst="roundRect">
            <a:avLst>
              <a:gd name="adj" fmla="val 14352"/>
            </a:avLst>
          </a:prstGeom>
          <a:gradFill flip="none" rotWithShape="1">
            <a:gsLst>
              <a:gs pos="0">
                <a:srgbClr val="F4F4F4"/>
              </a:gs>
              <a:gs pos="100000">
                <a:srgbClr val="F4F4F4"/>
              </a:gs>
              <a:gs pos="0">
                <a:schemeClr val="accent1">
                  <a:tint val="23500"/>
                  <a:satMod val="16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5" name="Picture 4">
            <a:extLst>
              <a:ext uri="{FF2B5EF4-FFF2-40B4-BE49-F238E27FC236}">
                <a16:creationId xmlns:a16="http://schemas.microsoft.com/office/drawing/2014/main" id="{CB836E6F-F92B-DE5A-46CC-349CE3BAF827}"/>
              </a:ext>
            </a:extLst>
          </p:cNvPr>
          <p:cNvPicPr>
            <a:picLocks noChangeAspect="1"/>
          </p:cNvPicPr>
          <p:nvPr/>
        </p:nvPicPr>
        <p:blipFill>
          <a:blip r:embed="rId9"/>
          <a:stretch>
            <a:fillRect/>
          </a:stretch>
        </p:blipFill>
        <p:spPr>
          <a:xfrm>
            <a:off x="12496800" y="8261307"/>
            <a:ext cx="781293" cy="781293"/>
          </a:xfrm>
          <a:prstGeom prst="rect">
            <a:avLst/>
          </a:prstGeom>
        </p:spPr>
      </p:pic>
      <p:sp>
        <p:nvSpPr>
          <p:cNvPr id="7" name="TextBox 6">
            <a:extLst>
              <a:ext uri="{FF2B5EF4-FFF2-40B4-BE49-F238E27FC236}">
                <a16:creationId xmlns:a16="http://schemas.microsoft.com/office/drawing/2014/main" id="{F0FE4951-94CA-4795-A5DE-D3AD437AB532}"/>
              </a:ext>
            </a:extLst>
          </p:cNvPr>
          <p:cNvSpPr txBox="1"/>
          <p:nvPr/>
        </p:nvSpPr>
        <p:spPr>
          <a:xfrm>
            <a:off x="13649052" y="7912056"/>
            <a:ext cx="3495948" cy="1405769"/>
          </a:xfrm>
          <a:prstGeom prst="rect">
            <a:avLst/>
          </a:prstGeom>
          <a:noFill/>
        </p:spPr>
        <p:txBody>
          <a:bodyPr wrap="square">
            <a:spAutoFit/>
          </a:bodyPr>
          <a:lstStyle>
            <a:defPPr>
              <a:defRPr lang="en-US"/>
            </a:defPPr>
            <a:lvl1pPr>
              <a:lnSpc>
                <a:spcPct val="150000"/>
              </a:lnSpc>
              <a:defRPr sz="3000" b="1">
                <a:solidFill>
                  <a:srgbClr val="2A2E3A"/>
                </a:solidFill>
              </a:defRPr>
            </a:lvl1pPr>
          </a:lstStyle>
          <a:p>
            <a:r>
              <a:rPr lang="en-US" sz="2900"/>
              <a:t>Aristotelian Rhetoric</a:t>
            </a:r>
          </a:p>
          <a:p>
            <a:r>
              <a:rPr lang="en-US" sz="2900"/>
              <a:t>Self-Determination</a:t>
            </a:r>
          </a:p>
        </p:txBody>
      </p:sp>
      <p:pic>
        <p:nvPicPr>
          <p:cNvPr id="15" name="Video 14">
            <a:extLst>
              <a:ext uri="{FF2B5EF4-FFF2-40B4-BE49-F238E27FC236}">
                <a16:creationId xmlns:a16="http://schemas.microsoft.com/office/drawing/2014/main" id="{0E382821-B11C-D5B8-B2A5-0550C08282D9}"/>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6023783" y="4055310"/>
            <a:ext cx="1893364" cy="1893364"/>
          </a:xfrm>
          <a:prstGeom prst="ellipse">
            <a:avLst/>
          </a:prstGeom>
        </p:spPr>
      </p:pic>
    </p:spTree>
    <p:extLst>
      <p:ext uri="{BB962C8B-B14F-4D97-AF65-F5344CB8AC3E}">
        <p14:creationId xmlns:p14="http://schemas.microsoft.com/office/powerpoint/2010/main" val="3067646545"/>
      </p:ext>
    </p:extLst>
  </p:cSld>
  <p:clrMapOvr>
    <a:masterClrMapping/>
  </p:clrMapOvr>
  <mc:AlternateContent xmlns:mc="http://schemas.openxmlformats.org/markup-compatibility/2006" xmlns:p14="http://schemas.microsoft.com/office/powerpoint/2010/main">
    <mc:Choice Requires="p14">
      <p:transition spd="slow" p14:dur="2000" advTm="57476"/>
    </mc:Choice>
    <mc:Fallback xmlns="">
      <p:transition spd="slow" advTm="57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90502-9A06-A76F-2B8C-FF58EADA2FEE}"/>
            </a:ext>
          </a:extLst>
        </p:cNvPr>
        <p:cNvGrpSpPr/>
        <p:nvPr/>
      </p:nvGrpSpPr>
      <p:grpSpPr>
        <a:xfrm>
          <a:off x="0" y="0"/>
          <a:ext cx="0" cy="0"/>
          <a:chOff x="0" y="0"/>
          <a:chExt cx="0" cy="0"/>
        </a:xfrm>
      </p:grpSpPr>
      <p:sp>
        <p:nvSpPr>
          <p:cNvPr id="26" name="Rounded Rectangle 30">
            <a:extLst>
              <a:ext uri="{FF2B5EF4-FFF2-40B4-BE49-F238E27FC236}">
                <a16:creationId xmlns:a16="http://schemas.microsoft.com/office/drawing/2014/main" id="{FAFC0A06-E6BB-3E2A-22FC-CF7BC20F8C81}"/>
              </a:ext>
            </a:extLst>
          </p:cNvPr>
          <p:cNvSpPr/>
          <p:nvPr/>
        </p:nvSpPr>
        <p:spPr>
          <a:xfrm>
            <a:off x="858403" y="2019300"/>
            <a:ext cx="16591397" cy="1200329"/>
          </a:xfrm>
          <a:prstGeom prst="roundRect">
            <a:avLst>
              <a:gd name="adj" fmla="val 33567"/>
            </a:avLst>
          </a:prstGeom>
          <a:solidFill>
            <a:srgbClr val="F6F6FC"/>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Freeform 3">
            <a:extLst>
              <a:ext uri="{FF2B5EF4-FFF2-40B4-BE49-F238E27FC236}">
                <a16:creationId xmlns:a16="http://schemas.microsoft.com/office/drawing/2014/main" id="{130B3007-C241-55E5-48E1-AC4B30A2FA74}"/>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20" name="TextBox 19">
            <a:extLst>
              <a:ext uri="{FF2B5EF4-FFF2-40B4-BE49-F238E27FC236}">
                <a16:creationId xmlns:a16="http://schemas.microsoft.com/office/drawing/2014/main" id="{22C6BAF0-3329-FFA2-E69C-3D2CB44EB480}"/>
              </a:ext>
            </a:extLst>
          </p:cNvPr>
          <p:cNvSpPr txBox="1"/>
          <p:nvPr/>
        </p:nvSpPr>
        <p:spPr>
          <a:xfrm>
            <a:off x="152399" y="69918"/>
            <a:ext cx="17602201" cy="1692771"/>
          </a:xfrm>
          <a:prstGeom prst="rect">
            <a:avLst/>
          </a:prstGeom>
          <a:noFill/>
        </p:spPr>
        <p:txBody>
          <a:bodyPr wrap="square">
            <a:spAutoFit/>
          </a:bodyPr>
          <a:lstStyle/>
          <a:p>
            <a:r>
              <a:rPr lang="en-US" altLang="ko-KR" sz="5400" b="1">
                <a:solidFill>
                  <a:srgbClr val="718BAB"/>
                </a:solidFill>
                <a:latin typeface="Klein Bold"/>
              </a:rPr>
              <a:t>Related Works:</a:t>
            </a:r>
            <a:br>
              <a:rPr lang="en-US" altLang="ko-KR" sz="5000" b="1">
                <a:solidFill>
                  <a:srgbClr val="718BAB"/>
                </a:solidFill>
                <a:latin typeface="Klein Bold"/>
              </a:rPr>
            </a:br>
            <a:r>
              <a:rPr lang="en-US" altLang="ko-KR" sz="4800" b="1">
                <a:solidFill>
                  <a:srgbClr val="2A2E3A"/>
                </a:solidFill>
                <a:latin typeface="Klein Bold"/>
              </a:rPr>
              <a:t>Aristotelian Rhetoric as a Theoretical Lens</a:t>
            </a:r>
            <a:endParaRPr lang="en-KR" sz="4800" b="1">
              <a:solidFill>
                <a:srgbClr val="718BAB"/>
              </a:solidFill>
              <a:latin typeface="Klein Bold"/>
            </a:endParaRPr>
          </a:p>
        </p:txBody>
      </p:sp>
      <p:sp>
        <p:nvSpPr>
          <p:cNvPr id="3" name="TextBox 2">
            <a:extLst>
              <a:ext uri="{FF2B5EF4-FFF2-40B4-BE49-F238E27FC236}">
                <a16:creationId xmlns:a16="http://schemas.microsoft.com/office/drawing/2014/main" id="{6FBD5AE9-32AE-8996-68B4-1B107B2D9822}"/>
              </a:ext>
            </a:extLst>
          </p:cNvPr>
          <p:cNvSpPr txBox="1"/>
          <p:nvPr/>
        </p:nvSpPr>
        <p:spPr>
          <a:xfrm>
            <a:off x="1219198" y="2103332"/>
            <a:ext cx="15887701" cy="954107"/>
          </a:xfrm>
          <a:prstGeom prst="rect">
            <a:avLst/>
          </a:prstGeom>
          <a:noFill/>
        </p:spPr>
        <p:txBody>
          <a:bodyPr wrap="square">
            <a:spAutoFit/>
          </a:bodyPr>
          <a:lstStyle/>
          <a:p>
            <a:pPr algn="just"/>
            <a:r>
              <a:rPr lang="en-US" sz="2800" b="1" i="1">
                <a:solidFill>
                  <a:srgbClr val="2A2E3A"/>
                </a:solidFill>
              </a:rPr>
              <a:t>Aristotelian Rhetoric </a:t>
            </a:r>
            <a:r>
              <a:rPr lang="en-US" sz="2800" i="1">
                <a:solidFill>
                  <a:srgbClr val="2A2E3A"/>
                </a:solidFill>
              </a:rPr>
              <a:t>defines persuasion through three core appeals: </a:t>
            </a:r>
            <a:r>
              <a:rPr lang="en-US" sz="2800" b="1" i="1">
                <a:solidFill>
                  <a:srgbClr val="2A2E3A"/>
                </a:solidFill>
              </a:rPr>
              <a:t>Ethos, Pathos, and Logos</a:t>
            </a:r>
            <a:r>
              <a:rPr lang="en-US" sz="2800" i="1">
                <a:solidFill>
                  <a:srgbClr val="2A2E3A"/>
                </a:solidFill>
              </a:rPr>
              <a:t>, which explain how speakers influence beliefs and decisions.</a:t>
            </a:r>
          </a:p>
        </p:txBody>
      </p:sp>
      <p:sp>
        <p:nvSpPr>
          <p:cNvPr id="14" name="TextBox 13">
            <a:extLst>
              <a:ext uri="{FF2B5EF4-FFF2-40B4-BE49-F238E27FC236}">
                <a16:creationId xmlns:a16="http://schemas.microsoft.com/office/drawing/2014/main" id="{3E68031E-22DD-7C80-9DBB-2A914E2C7B23}"/>
              </a:ext>
            </a:extLst>
          </p:cNvPr>
          <p:cNvSpPr txBox="1"/>
          <p:nvPr/>
        </p:nvSpPr>
        <p:spPr>
          <a:xfrm>
            <a:off x="3467099" y="3695700"/>
            <a:ext cx="13639800" cy="1923604"/>
          </a:xfrm>
          <a:prstGeom prst="rect">
            <a:avLst/>
          </a:prstGeom>
          <a:noFill/>
        </p:spPr>
        <p:txBody>
          <a:bodyPr wrap="square">
            <a:spAutoFit/>
          </a:bodyPr>
          <a:lstStyle>
            <a:defPPr>
              <a:defRPr lang="en-US"/>
            </a:defPPr>
            <a:lvl1pPr>
              <a:lnSpc>
                <a:spcPct val="150000"/>
              </a:lnSpc>
              <a:defRPr sz="2900" b="1">
                <a:solidFill>
                  <a:srgbClr val="2A2E3A"/>
                </a:solidFill>
              </a:defRPr>
            </a:lvl1pPr>
          </a:lstStyle>
          <a:p>
            <a:pPr>
              <a:lnSpc>
                <a:spcPct val="100000"/>
              </a:lnSpc>
            </a:pPr>
            <a:r>
              <a:rPr lang="en-US" sz="3200">
                <a:solidFill>
                  <a:srgbClr val="395983"/>
                </a:solidFill>
              </a:rPr>
              <a:t>Ethos — Source Credibility</a:t>
            </a:r>
          </a:p>
          <a:p>
            <a:pPr algn="just">
              <a:lnSpc>
                <a:spcPct val="100000"/>
              </a:lnSpc>
            </a:pPr>
            <a:r>
              <a:rPr lang="en-US" sz="2800" b="0"/>
              <a:t>Persuasion based on the speaker’s character, morality, and expertise. In AI systems, Ethos is operationalized as </a:t>
            </a:r>
            <a:r>
              <a:rPr lang="en-US" sz="2800"/>
              <a:t>Source Credibility</a:t>
            </a:r>
            <a:r>
              <a:rPr lang="en-US" sz="2800" b="0"/>
              <a:t>, realized through an </a:t>
            </a:r>
            <a:r>
              <a:rPr lang="en-US" sz="2800"/>
              <a:t>Expert Persona </a:t>
            </a:r>
            <a:r>
              <a:rPr lang="en-US" sz="2800" b="0"/>
              <a:t>that conveys authority and reliability.</a:t>
            </a:r>
          </a:p>
        </p:txBody>
      </p:sp>
      <p:pic>
        <p:nvPicPr>
          <p:cNvPr id="21" name="Picture 20" descr="A group of icons of different types of people&#10;&#10;AI-generated content may be incorrect.">
            <a:extLst>
              <a:ext uri="{FF2B5EF4-FFF2-40B4-BE49-F238E27FC236}">
                <a16:creationId xmlns:a16="http://schemas.microsoft.com/office/drawing/2014/main" id="{B45DE198-9CCD-54DD-DBCD-DC2F03126D03}"/>
              </a:ext>
            </a:extLst>
          </p:cNvPr>
          <p:cNvPicPr>
            <a:picLocks noChangeAspect="1"/>
          </p:cNvPicPr>
          <p:nvPr/>
        </p:nvPicPr>
        <p:blipFill>
          <a:blip r:embed="rId3">
            <a:extLst>
              <a:ext uri="{28A0092B-C50C-407E-A947-70E740481C1C}">
                <a14:useLocalDpi xmlns:a14="http://schemas.microsoft.com/office/drawing/2010/main" val="0"/>
              </a:ext>
            </a:extLst>
          </a:blip>
          <a:srcRect l="2344" t="16309" r="62891" b="22265"/>
          <a:stretch>
            <a:fillRect/>
          </a:stretch>
        </p:blipFill>
        <p:spPr>
          <a:xfrm>
            <a:off x="1028699" y="3467100"/>
            <a:ext cx="2260600" cy="2176506"/>
          </a:xfrm>
          <a:prstGeom prst="rect">
            <a:avLst/>
          </a:prstGeom>
        </p:spPr>
      </p:pic>
      <p:pic>
        <p:nvPicPr>
          <p:cNvPr id="22" name="Picture 21" descr="A group of icons of different types of people&#10;&#10;AI-generated content may be incorrect.">
            <a:extLst>
              <a:ext uri="{FF2B5EF4-FFF2-40B4-BE49-F238E27FC236}">
                <a16:creationId xmlns:a16="http://schemas.microsoft.com/office/drawing/2014/main" id="{585BCF53-6B05-FE85-7C26-5A3AC959813F}"/>
              </a:ext>
            </a:extLst>
          </p:cNvPr>
          <p:cNvPicPr>
            <a:picLocks noChangeAspect="1"/>
          </p:cNvPicPr>
          <p:nvPr/>
        </p:nvPicPr>
        <p:blipFill>
          <a:blip r:embed="rId3">
            <a:extLst>
              <a:ext uri="{28A0092B-C50C-407E-A947-70E740481C1C}">
                <a14:useLocalDpi xmlns:a14="http://schemas.microsoft.com/office/drawing/2010/main" val="0"/>
              </a:ext>
            </a:extLst>
          </a:blip>
          <a:srcRect l="33040" t="19355" r="32195" b="19219"/>
          <a:stretch>
            <a:fillRect/>
          </a:stretch>
        </p:blipFill>
        <p:spPr>
          <a:xfrm>
            <a:off x="1028699" y="5626842"/>
            <a:ext cx="2260600" cy="2176506"/>
          </a:xfrm>
          <a:prstGeom prst="rect">
            <a:avLst/>
          </a:prstGeom>
        </p:spPr>
      </p:pic>
      <p:pic>
        <p:nvPicPr>
          <p:cNvPr id="24" name="Picture 23" descr="A group of icons of different types of people&#10;&#10;AI-generated content may be incorrect.">
            <a:extLst>
              <a:ext uri="{FF2B5EF4-FFF2-40B4-BE49-F238E27FC236}">
                <a16:creationId xmlns:a16="http://schemas.microsoft.com/office/drawing/2014/main" id="{64D9AF97-0C9C-2651-EC05-428C3A2C06DF}"/>
              </a:ext>
            </a:extLst>
          </p:cNvPr>
          <p:cNvPicPr>
            <a:picLocks noChangeAspect="1"/>
          </p:cNvPicPr>
          <p:nvPr/>
        </p:nvPicPr>
        <p:blipFill>
          <a:blip r:embed="rId3">
            <a:extLst>
              <a:ext uri="{28A0092B-C50C-407E-A947-70E740481C1C}">
                <a14:useLocalDpi xmlns:a14="http://schemas.microsoft.com/office/drawing/2010/main" val="0"/>
              </a:ext>
            </a:extLst>
          </a:blip>
          <a:srcRect l="63125" t="21375" r="2110" b="17199"/>
          <a:stretch>
            <a:fillRect/>
          </a:stretch>
        </p:blipFill>
        <p:spPr>
          <a:xfrm>
            <a:off x="1028699" y="7823828"/>
            <a:ext cx="2260600" cy="2176506"/>
          </a:xfrm>
          <a:prstGeom prst="rect">
            <a:avLst/>
          </a:prstGeom>
        </p:spPr>
      </p:pic>
      <p:sp>
        <p:nvSpPr>
          <p:cNvPr id="30" name="TextBox 29">
            <a:extLst>
              <a:ext uri="{FF2B5EF4-FFF2-40B4-BE49-F238E27FC236}">
                <a16:creationId xmlns:a16="http://schemas.microsoft.com/office/drawing/2014/main" id="{680E0CB1-A5CA-D4F5-C1CB-CC22E353CF0E}"/>
              </a:ext>
            </a:extLst>
          </p:cNvPr>
          <p:cNvSpPr txBox="1"/>
          <p:nvPr/>
        </p:nvSpPr>
        <p:spPr>
          <a:xfrm>
            <a:off x="3467099" y="5754940"/>
            <a:ext cx="13639800" cy="1877437"/>
          </a:xfrm>
          <a:prstGeom prst="rect">
            <a:avLst/>
          </a:prstGeom>
          <a:noFill/>
        </p:spPr>
        <p:txBody>
          <a:bodyPr wrap="square">
            <a:spAutoFit/>
          </a:bodyPr>
          <a:lstStyle/>
          <a:p>
            <a:pPr algn="just">
              <a:buNone/>
            </a:pPr>
            <a:r>
              <a:rPr lang="en-US" sz="3200" b="1">
                <a:solidFill>
                  <a:srgbClr val="395983"/>
                </a:solidFill>
              </a:rPr>
              <a:t>Pathos — Perceived Benevolence</a:t>
            </a:r>
          </a:p>
          <a:p>
            <a:pPr algn="just">
              <a:buNone/>
            </a:pPr>
            <a:r>
              <a:rPr lang="en-US" sz="2800">
                <a:solidFill>
                  <a:srgbClr val="2A2E3A"/>
                </a:solidFill>
              </a:rPr>
              <a:t>Rooted in friendship and goodwill, emphasizing genuine concern for others. In AI interaction, Pathos corresponds to </a:t>
            </a:r>
            <a:r>
              <a:rPr lang="en-US" sz="2800" b="1">
                <a:solidFill>
                  <a:srgbClr val="2A2E3A"/>
                </a:solidFill>
              </a:rPr>
              <a:t>Perceived Benevolence</a:t>
            </a:r>
            <a:r>
              <a:rPr lang="en-US" sz="2800">
                <a:solidFill>
                  <a:srgbClr val="2A2E3A"/>
                </a:solidFill>
              </a:rPr>
              <a:t>, where users believe the agent acts in their best interest.</a:t>
            </a:r>
          </a:p>
        </p:txBody>
      </p:sp>
      <p:sp>
        <p:nvSpPr>
          <p:cNvPr id="33" name="TextBox 32">
            <a:extLst>
              <a:ext uri="{FF2B5EF4-FFF2-40B4-BE49-F238E27FC236}">
                <a16:creationId xmlns:a16="http://schemas.microsoft.com/office/drawing/2014/main" id="{C41B8929-90A8-A507-5239-F0C91E8A3F05}"/>
              </a:ext>
            </a:extLst>
          </p:cNvPr>
          <p:cNvSpPr txBox="1"/>
          <p:nvPr/>
        </p:nvSpPr>
        <p:spPr>
          <a:xfrm>
            <a:off x="3467099" y="7880708"/>
            <a:ext cx="13639800" cy="1877437"/>
          </a:xfrm>
          <a:prstGeom prst="rect">
            <a:avLst/>
          </a:prstGeom>
          <a:noFill/>
        </p:spPr>
        <p:txBody>
          <a:bodyPr wrap="square">
            <a:spAutoFit/>
          </a:bodyPr>
          <a:lstStyle/>
          <a:p>
            <a:pPr algn="just"/>
            <a:r>
              <a:rPr lang="en-US" sz="3200" b="1">
                <a:solidFill>
                  <a:srgbClr val="395983"/>
                </a:solidFill>
              </a:rPr>
              <a:t>Logos — Rational Argumentation</a:t>
            </a:r>
          </a:p>
          <a:p>
            <a:pPr algn="just">
              <a:buNone/>
            </a:pPr>
            <a:r>
              <a:rPr lang="en-US" sz="2800">
                <a:solidFill>
                  <a:srgbClr val="2A2E3A"/>
                </a:solidFill>
              </a:rPr>
              <a:t>Persuasion through logic and reason, expressed via </a:t>
            </a:r>
            <a:r>
              <a:rPr lang="en-US" sz="2800" b="1">
                <a:solidFill>
                  <a:srgbClr val="2A2E3A"/>
                </a:solidFill>
              </a:rPr>
              <a:t>rational argumentation and data-driven visualization</a:t>
            </a:r>
            <a:r>
              <a:rPr lang="en-US" sz="2800">
                <a:solidFill>
                  <a:srgbClr val="2A2E3A"/>
                </a:solidFill>
              </a:rPr>
              <a:t>, supporting users’ reasoning in a way similar to cognitive restructuring in CBT, which helps correct irrational beliefs.</a:t>
            </a:r>
          </a:p>
        </p:txBody>
      </p:sp>
    </p:spTree>
    <p:extLst>
      <p:ext uri="{BB962C8B-B14F-4D97-AF65-F5344CB8AC3E}">
        <p14:creationId xmlns:p14="http://schemas.microsoft.com/office/powerpoint/2010/main" val="312252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1935-6C01-5CAE-C3DA-2F8EF32CF570}"/>
            </a:ext>
          </a:extLst>
        </p:cNvPr>
        <p:cNvGrpSpPr/>
        <p:nvPr/>
      </p:nvGrpSpPr>
      <p:grpSpPr>
        <a:xfrm>
          <a:off x="0" y="0"/>
          <a:ext cx="0" cy="0"/>
          <a:chOff x="0" y="0"/>
          <a:chExt cx="0" cy="0"/>
        </a:xfrm>
      </p:grpSpPr>
      <p:sp>
        <p:nvSpPr>
          <p:cNvPr id="26" name="Rounded Rectangle 30">
            <a:extLst>
              <a:ext uri="{FF2B5EF4-FFF2-40B4-BE49-F238E27FC236}">
                <a16:creationId xmlns:a16="http://schemas.microsoft.com/office/drawing/2014/main" id="{DB28802C-3BB8-0F2F-442F-3B68C9F7A146}"/>
              </a:ext>
            </a:extLst>
          </p:cNvPr>
          <p:cNvSpPr/>
          <p:nvPr/>
        </p:nvSpPr>
        <p:spPr>
          <a:xfrm>
            <a:off x="858403" y="2019300"/>
            <a:ext cx="16591397" cy="1200329"/>
          </a:xfrm>
          <a:prstGeom prst="roundRect">
            <a:avLst>
              <a:gd name="adj" fmla="val 33567"/>
            </a:avLst>
          </a:prstGeom>
          <a:solidFill>
            <a:srgbClr val="F6F6FC"/>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Freeform 3">
            <a:extLst>
              <a:ext uri="{FF2B5EF4-FFF2-40B4-BE49-F238E27FC236}">
                <a16:creationId xmlns:a16="http://schemas.microsoft.com/office/drawing/2014/main" id="{2B3B8F16-B0D2-BCD3-48C3-78D5D8ABB9B8}"/>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20" name="TextBox 19">
            <a:extLst>
              <a:ext uri="{FF2B5EF4-FFF2-40B4-BE49-F238E27FC236}">
                <a16:creationId xmlns:a16="http://schemas.microsoft.com/office/drawing/2014/main" id="{E86678C3-39F9-587D-3AAC-55C4DD38E0C7}"/>
              </a:ext>
            </a:extLst>
          </p:cNvPr>
          <p:cNvSpPr txBox="1"/>
          <p:nvPr/>
        </p:nvSpPr>
        <p:spPr>
          <a:xfrm>
            <a:off x="152399" y="69918"/>
            <a:ext cx="17602201" cy="1692771"/>
          </a:xfrm>
          <a:prstGeom prst="rect">
            <a:avLst/>
          </a:prstGeom>
          <a:noFill/>
        </p:spPr>
        <p:txBody>
          <a:bodyPr wrap="square">
            <a:spAutoFit/>
          </a:bodyPr>
          <a:lstStyle/>
          <a:p>
            <a:r>
              <a:rPr lang="en-US" altLang="ko-KR" sz="5400" b="1">
                <a:solidFill>
                  <a:srgbClr val="718BAB"/>
                </a:solidFill>
                <a:latin typeface="Klein Bold"/>
              </a:rPr>
              <a:t>Related Works:</a:t>
            </a:r>
            <a:br>
              <a:rPr lang="en-US" altLang="ko-KR" sz="5000" b="1">
                <a:solidFill>
                  <a:srgbClr val="718BAB"/>
                </a:solidFill>
                <a:latin typeface="Klein Bold"/>
              </a:rPr>
            </a:br>
            <a:r>
              <a:rPr lang="en-US" altLang="ko-KR" sz="4800" b="1">
                <a:solidFill>
                  <a:srgbClr val="2A2E3A"/>
                </a:solidFill>
                <a:latin typeface="Klein Bold"/>
              </a:rPr>
              <a:t>Self-Determination Theory</a:t>
            </a:r>
            <a:endParaRPr lang="en-KR" sz="4800" b="1">
              <a:solidFill>
                <a:srgbClr val="718BAB"/>
              </a:solidFill>
              <a:latin typeface="Klein Bold"/>
            </a:endParaRPr>
          </a:p>
        </p:txBody>
      </p:sp>
      <p:sp>
        <p:nvSpPr>
          <p:cNvPr id="3" name="TextBox 2">
            <a:extLst>
              <a:ext uri="{FF2B5EF4-FFF2-40B4-BE49-F238E27FC236}">
                <a16:creationId xmlns:a16="http://schemas.microsoft.com/office/drawing/2014/main" id="{D70F0216-A510-5E22-8103-9B78BF24ADDB}"/>
              </a:ext>
            </a:extLst>
          </p:cNvPr>
          <p:cNvSpPr txBox="1"/>
          <p:nvPr/>
        </p:nvSpPr>
        <p:spPr>
          <a:xfrm>
            <a:off x="1219198" y="2103332"/>
            <a:ext cx="15887701" cy="954107"/>
          </a:xfrm>
          <a:prstGeom prst="rect">
            <a:avLst/>
          </a:prstGeom>
          <a:noFill/>
        </p:spPr>
        <p:txBody>
          <a:bodyPr wrap="square">
            <a:spAutoFit/>
          </a:bodyPr>
          <a:lstStyle/>
          <a:p>
            <a:pPr algn="just"/>
            <a:r>
              <a:rPr lang="en-US" sz="2800" b="1" i="1">
                <a:solidFill>
                  <a:srgbClr val="2A2E3A"/>
                </a:solidFill>
              </a:rPr>
              <a:t>Motivation</a:t>
            </a:r>
            <a:r>
              <a:rPr lang="en-US" sz="2800" i="1">
                <a:solidFill>
                  <a:srgbClr val="2A2E3A"/>
                </a:solidFill>
              </a:rPr>
              <a:t> is strengthened when three basic psychological needs are satisfied: </a:t>
            </a:r>
            <a:r>
              <a:rPr lang="en-US" sz="2800" b="1" i="1">
                <a:solidFill>
                  <a:srgbClr val="2A2E3A"/>
                </a:solidFill>
              </a:rPr>
              <a:t>Autonomy, Competence, and Relatedness</a:t>
            </a:r>
            <a:r>
              <a:rPr lang="en-US" sz="2800" i="1">
                <a:solidFill>
                  <a:srgbClr val="2A2E3A"/>
                </a:solidFill>
              </a:rPr>
              <a:t>. Such motivation supports behavioral acceptance, persistence, and well-being.</a:t>
            </a:r>
          </a:p>
        </p:txBody>
      </p:sp>
      <p:sp>
        <p:nvSpPr>
          <p:cNvPr id="14" name="TextBox 13">
            <a:extLst>
              <a:ext uri="{FF2B5EF4-FFF2-40B4-BE49-F238E27FC236}">
                <a16:creationId xmlns:a16="http://schemas.microsoft.com/office/drawing/2014/main" id="{7454EAFC-EDCD-8731-F85B-1128BCD9D3C6}"/>
              </a:ext>
            </a:extLst>
          </p:cNvPr>
          <p:cNvSpPr txBox="1"/>
          <p:nvPr/>
        </p:nvSpPr>
        <p:spPr>
          <a:xfrm>
            <a:off x="1219200" y="3695700"/>
            <a:ext cx="13639800" cy="1877437"/>
          </a:xfrm>
          <a:prstGeom prst="rect">
            <a:avLst/>
          </a:prstGeom>
          <a:noFill/>
        </p:spPr>
        <p:txBody>
          <a:bodyPr wrap="square">
            <a:spAutoFit/>
          </a:bodyPr>
          <a:lstStyle>
            <a:defPPr>
              <a:defRPr lang="en-US"/>
            </a:defPPr>
            <a:lvl1pPr>
              <a:lnSpc>
                <a:spcPct val="150000"/>
              </a:lnSpc>
              <a:defRPr sz="2900" b="1">
                <a:solidFill>
                  <a:srgbClr val="2A2E3A"/>
                </a:solidFill>
              </a:defRPr>
            </a:lvl1pPr>
          </a:lstStyle>
          <a:p>
            <a:pPr>
              <a:lnSpc>
                <a:spcPct val="100000"/>
              </a:lnSpc>
            </a:pPr>
            <a:r>
              <a:rPr lang="en-US" sz="3200">
                <a:solidFill>
                  <a:srgbClr val="395983"/>
                </a:solidFill>
              </a:rPr>
              <a:t>Ethos → Autonomy</a:t>
            </a:r>
          </a:p>
          <a:p>
            <a:pPr>
              <a:lnSpc>
                <a:spcPct val="100000"/>
              </a:lnSpc>
            </a:pPr>
            <a:r>
              <a:rPr lang="en-US" sz="2800" b="0"/>
              <a:t>Credibility-based persuasion builds trust in the agent. Messages are perceived as supportive advice rather than external control, reducing threats to autonomy and increasing acceptance. </a:t>
            </a:r>
            <a:r>
              <a:rPr lang="en-US" sz="2800" b="0" i="1"/>
              <a:t>(</a:t>
            </a:r>
            <a:r>
              <a:rPr lang="en-US" sz="2800" b="0" i="1" err="1"/>
              <a:t>Pornpitakpan</a:t>
            </a:r>
            <a:r>
              <a:rPr lang="en-US" sz="2800" b="0" i="1"/>
              <a:t>, 2004；Shen, 2010；Metzger &amp; Flanagin, 2013)</a:t>
            </a:r>
          </a:p>
        </p:txBody>
      </p:sp>
      <p:sp>
        <p:nvSpPr>
          <p:cNvPr id="30" name="TextBox 29">
            <a:extLst>
              <a:ext uri="{FF2B5EF4-FFF2-40B4-BE49-F238E27FC236}">
                <a16:creationId xmlns:a16="http://schemas.microsoft.com/office/drawing/2014/main" id="{64C9FBC0-1754-6CFF-E2C1-A3EC9B6B5FBB}"/>
              </a:ext>
            </a:extLst>
          </p:cNvPr>
          <p:cNvSpPr txBox="1"/>
          <p:nvPr/>
        </p:nvSpPr>
        <p:spPr>
          <a:xfrm>
            <a:off x="1219200" y="5831140"/>
            <a:ext cx="13639800" cy="1877437"/>
          </a:xfrm>
          <a:prstGeom prst="rect">
            <a:avLst/>
          </a:prstGeom>
          <a:noFill/>
        </p:spPr>
        <p:txBody>
          <a:bodyPr wrap="square">
            <a:spAutoFit/>
          </a:bodyPr>
          <a:lstStyle/>
          <a:p>
            <a:pPr algn="just">
              <a:buNone/>
            </a:pPr>
            <a:r>
              <a:rPr lang="en-US" sz="3200" b="1">
                <a:solidFill>
                  <a:srgbClr val="395983"/>
                </a:solidFill>
              </a:rPr>
              <a:t>Logos → Competence &amp; Autonomy</a:t>
            </a:r>
          </a:p>
          <a:p>
            <a:pPr algn="just">
              <a:buNone/>
            </a:pPr>
            <a:r>
              <a:rPr lang="en-US" sz="2800">
                <a:solidFill>
                  <a:srgbClr val="2A2E3A"/>
                </a:solidFill>
              </a:rPr>
              <a:t>Logical explanations help users understand the recommendation and feel capable of acting on it. Providing clear rationale also supports a sense of self-endorsed choice. (Deci &amp; Ryan, 2000；Niemiec &amp; Ryan, 2009)</a:t>
            </a:r>
          </a:p>
        </p:txBody>
      </p:sp>
      <p:sp>
        <p:nvSpPr>
          <p:cNvPr id="33" name="TextBox 32">
            <a:extLst>
              <a:ext uri="{FF2B5EF4-FFF2-40B4-BE49-F238E27FC236}">
                <a16:creationId xmlns:a16="http://schemas.microsoft.com/office/drawing/2014/main" id="{687A071A-C182-B9B9-5075-D7D3EE941077}"/>
              </a:ext>
            </a:extLst>
          </p:cNvPr>
          <p:cNvSpPr txBox="1"/>
          <p:nvPr/>
        </p:nvSpPr>
        <p:spPr>
          <a:xfrm>
            <a:off x="1219200" y="7956908"/>
            <a:ext cx="13639800" cy="1877437"/>
          </a:xfrm>
          <a:prstGeom prst="rect">
            <a:avLst/>
          </a:prstGeom>
          <a:noFill/>
        </p:spPr>
        <p:txBody>
          <a:bodyPr wrap="square">
            <a:spAutoFit/>
          </a:bodyPr>
          <a:lstStyle/>
          <a:p>
            <a:pPr algn="just"/>
            <a:r>
              <a:rPr lang="en-US" sz="3200" b="1">
                <a:solidFill>
                  <a:srgbClr val="395983"/>
                </a:solidFill>
              </a:rPr>
              <a:t>Pathos → Relatedness</a:t>
            </a:r>
          </a:p>
          <a:p>
            <a:pPr algn="just"/>
            <a:r>
              <a:rPr lang="en-US" sz="2800">
                <a:solidFill>
                  <a:srgbClr val="2A2E3A"/>
                </a:solidFill>
              </a:rPr>
              <a:t>Empathy and emotional connection satisfy the need for relatedness. Feeling understood and cared for reduces resistance to persuasive messages. (Liu &amp; Sundar, 2018；Shen, 2010；Ryan et al., 2008)</a:t>
            </a:r>
          </a:p>
        </p:txBody>
      </p:sp>
      <p:pic>
        <p:nvPicPr>
          <p:cNvPr id="6" name="Picture 5" descr="A few icons of a variety of objects&#10;&#10;AI-generated content may be incorrect.">
            <a:extLst>
              <a:ext uri="{FF2B5EF4-FFF2-40B4-BE49-F238E27FC236}">
                <a16:creationId xmlns:a16="http://schemas.microsoft.com/office/drawing/2014/main" id="{41D307CC-1636-10D5-0472-CC45FBBBEBE9}"/>
              </a:ext>
            </a:extLst>
          </p:cNvPr>
          <p:cNvPicPr>
            <a:picLocks noChangeAspect="1"/>
          </p:cNvPicPr>
          <p:nvPr/>
        </p:nvPicPr>
        <p:blipFill>
          <a:blip r:embed="rId3">
            <a:extLst>
              <a:ext uri="{28A0092B-C50C-407E-A947-70E740481C1C}">
                <a14:useLocalDpi xmlns:a14="http://schemas.microsoft.com/office/drawing/2010/main" val="0"/>
              </a:ext>
            </a:extLst>
          </a:blip>
          <a:srcRect t="17742" r="65234" b="19893"/>
          <a:stretch>
            <a:fillRect/>
          </a:stretch>
        </p:blipFill>
        <p:spPr>
          <a:xfrm>
            <a:off x="15114016" y="3707502"/>
            <a:ext cx="2029968" cy="1984351"/>
          </a:xfrm>
          <a:prstGeom prst="rect">
            <a:avLst/>
          </a:prstGeom>
        </p:spPr>
      </p:pic>
      <p:pic>
        <p:nvPicPr>
          <p:cNvPr id="7" name="Picture 6" descr="A few icons of a variety of objects&#10;&#10;AI-generated content may be incorrect.">
            <a:extLst>
              <a:ext uri="{FF2B5EF4-FFF2-40B4-BE49-F238E27FC236}">
                <a16:creationId xmlns:a16="http://schemas.microsoft.com/office/drawing/2014/main" id="{47EC86A1-E467-333D-5942-EE25CAAB85E5}"/>
              </a:ext>
            </a:extLst>
          </p:cNvPr>
          <p:cNvPicPr>
            <a:picLocks noChangeAspect="1"/>
          </p:cNvPicPr>
          <p:nvPr/>
        </p:nvPicPr>
        <p:blipFill>
          <a:blip r:embed="rId3">
            <a:extLst>
              <a:ext uri="{28A0092B-C50C-407E-A947-70E740481C1C}">
                <a14:useLocalDpi xmlns:a14="http://schemas.microsoft.com/office/drawing/2010/main" val="0"/>
              </a:ext>
            </a:extLst>
          </a:blip>
          <a:srcRect l="31593" t="18933" r="33640" b="18701"/>
          <a:stretch>
            <a:fillRect/>
          </a:stretch>
        </p:blipFill>
        <p:spPr>
          <a:xfrm>
            <a:off x="15138400" y="5854860"/>
            <a:ext cx="2029968" cy="1984351"/>
          </a:xfrm>
          <a:prstGeom prst="rect">
            <a:avLst/>
          </a:prstGeom>
        </p:spPr>
      </p:pic>
      <p:pic>
        <p:nvPicPr>
          <p:cNvPr id="8" name="Picture 7" descr="A few icons of a variety of objects&#10;&#10;AI-generated content may be incorrect.">
            <a:extLst>
              <a:ext uri="{FF2B5EF4-FFF2-40B4-BE49-F238E27FC236}">
                <a16:creationId xmlns:a16="http://schemas.microsoft.com/office/drawing/2014/main" id="{436E70DE-C46A-FE82-D6A4-7040FAFA80C2}"/>
              </a:ext>
            </a:extLst>
          </p:cNvPr>
          <p:cNvPicPr>
            <a:picLocks noChangeAspect="1"/>
          </p:cNvPicPr>
          <p:nvPr/>
        </p:nvPicPr>
        <p:blipFill>
          <a:blip r:embed="rId3">
            <a:extLst>
              <a:ext uri="{28A0092B-C50C-407E-A947-70E740481C1C}">
                <a14:useLocalDpi xmlns:a14="http://schemas.microsoft.com/office/drawing/2010/main" val="0"/>
              </a:ext>
            </a:extLst>
          </a:blip>
          <a:srcRect l="64456" t="17541" r="777" b="20093"/>
          <a:stretch>
            <a:fillRect/>
          </a:stretch>
        </p:blipFill>
        <p:spPr>
          <a:xfrm>
            <a:off x="15267432" y="7883549"/>
            <a:ext cx="2029968" cy="1984351"/>
          </a:xfrm>
          <a:prstGeom prst="rect">
            <a:avLst/>
          </a:prstGeom>
        </p:spPr>
      </p:pic>
    </p:spTree>
    <p:extLst>
      <p:ext uri="{BB962C8B-B14F-4D97-AF65-F5344CB8AC3E}">
        <p14:creationId xmlns:p14="http://schemas.microsoft.com/office/powerpoint/2010/main" val="1937507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A063F-45D2-B522-E7EA-8370B5D1ECE2}"/>
            </a:ext>
          </a:extLst>
        </p:cNvPr>
        <p:cNvGrpSpPr/>
        <p:nvPr/>
      </p:nvGrpSpPr>
      <p:grpSpPr>
        <a:xfrm>
          <a:off x="0" y="0"/>
          <a:ext cx="0" cy="0"/>
          <a:chOff x="0" y="0"/>
          <a:chExt cx="0" cy="0"/>
        </a:xfrm>
      </p:grpSpPr>
      <p:sp>
        <p:nvSpPr>
          <p:cNvPr id="12" name="Freeform 3">
            <a:extLst>
              <a:ext uri="{FF2B5EF4-FFF2-40B4-BE49-F238E27FC236}">
                <a16:creationId xmlns:a16="http://schemas.microsoft.com/office/drawing/2014/main" id="{C57FE316-7159-B446-6546-9E3C238EB4F6}"/>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5" name="TextBox 4">
            <a:extLst>
              <a:ext uri="{FF2B5EF4-FFF2-40B4-BE49-F238E27FC236}">
                <a16:creationId xmlns:a16="http://schemas.microsoft.com/office/drawing/2014/main" id="{9868EE19-9A8C-E5C6-34B5-3C1B2FE67D6E}"/>
              </a:ext>
            </a:extLst>
          </p:cNvPr>
          <p:cNvSpPr txBox="1"/>
          <p:nvPr/>
        </p:nvSpPr>
        <p:spPr>
          <a:xfrm>
            <a:off x="304800" y="92333"/>
            <a:ext cx="15468600" cy="1569660"/>
          </a:xfrm>
          <a:prstGeom prst="rect">
            <a:avLst/>
          </a:prstGeom>
          <a:noFill/>
        </p:spPr>
        <p:txBody>
          <a:bodyPr wrap="square">
            <a:spAutoFit/>
          </a:bodyPr>
          <a:lstStyle/>
          <a:p>
            <a:r>
              <a:rPr lang="en-US" sz="4800" b="1">
                <a:solidFill>
                  <a:srgbClr val="718BAB"/>
                </a:solidFill>
                <a:latin typeface="Klein Bold"/>
              </a:rPr>
              <a:t>Method:</a:t>
            </a:r>
          </a:p>
          <a:p>
            <a:r>
              <a:rPr lang="en-US" sz="4800" b="1">
                <a:solidFill>
                  <a:srgbClr val="2A2E3A"/>
                </a:solidFill>
                <a:latin typeface="Klein Bold"/>
              </a:rPr>
              <a:t>Theory-Based Persuasion Model</a:t>
            </a:r>
            <a:endParaRPr lang="en-KR" sz="4800" b="1">
              <a:solidFill>
                <a:srgbClr val="2A2E3A"/>
              </a:solidFill>
              <a:latin typeface="Klein Bold"/>
            </a:endParaRPr>
          </a:p>
        </p:txBody>
      </p:sp>
      <p:sp>
        <p:nvSpPr>
          <p:cNvPr id="10" name="TextBox 9">
            <a:extLst>
              <a:ext uri="{FF2B5EF4-FFF2-40B4-BE49-F238E27FC236}">
                <a16:creationId xmlns:a16="http://schemas.microsoft.com/office/drawing/2014/main" id="{9E0B31A4-1B27-22F2-8167-2B65C1C569E7}"/>
              </a:ext>
            </a:extLst>
          </p:cNvPr>
          <p:cNvSpPr txBox="1"/>
          <p:nvPr/>
        </p:nvSpPr>
        <p:spPr>
          <a:xfrm>
            <a:off x="1028697" y="9205597"/>
            <a:ext cx="16573501" cy="754630"/>
          </a:xfrm>
          <a:prstGeom prst="rect">
            <a:avLst/>
          </a:prstGeom>
          <a:noFill/>
        </p:spPr>
        <p:txBody>
          <a:bodyPr wrap="square">
            <a:spAutoFit/>
          </a:bodyPr>
          <a:lstStyle>
            <a:defPPr>
              <a:defRPr lang="en-US"/>
            </a:defPPr>
            <a:lvl1pPr>
              <a:lnSpc>
                <a:spcPct val="150000"/>
              </a:lnSpc>
              <a:defRPr sz="3200" b="1">
                <a:solidFill>
                  <a:srgbClr val="2A2E3A"/>
                </a:solidFill>
              </a:defRPr>
            </a:lvl1pPr>
          </a:lstStyle>
          <a:p>
            <a:r>
              <a:rPr lang="en-US"/>
              <a:t>The Theoretical Framework: Bridging Rhetorical Persuasion and Psychological Needs in Al Agents</a:t>
            </a:r>
            <a:endParaRPr lang="en-KR"/>
          </a:p>
        </p:txBody>
      </p:sp>
      <p:pic>
        <p:nvPicPr>
          <p:cNvPr id="2" name="그림 1">
            <a:extLst>
              <a:ext uri="{FF2B5EF4-FFF2-40B4-BE49-F238E27FC236}">
                <a16:creationId xmlns:a16="http://schemas.microsoft.com/office/drawing/2014/main" id="{940BEEE7-6E78-45E9-E542-D12222D7B465}"/>
              </a:ext>
            </a:extLst>
          </p:cNvPr>
          <p:cNvPicPr>
            <a:picLocks noChangeAspect="1"/>
          </p:cNvPicPr>
          <p:nvPr/>
        </p:nvPicPr>
        <p:blipFill>
          <a:blip r:embed="rId3"/>
          <a:stretch>
            <a:fillRect/>
          </a:stretch>
        </p:blipFill>
        <p:spPr>
          <a:xfrm>
            <a:off x="1381125" y="2253866"/>
            <a:ext cx="15001875" cy="6954018"/>
          </a:xfrm>
          <a:prstGeom prst="rect">
            <a:avLst/>
          </a:prstGeom>
        </p:spPr>
      </p:pic>
    </p:spTree>
    <p:extLst>
      <p:ext uri="{BB962C8B-B14F-4D97-AF65-F5344CB8AC3E}">
        <p14:creationId xmlns:p14="http://schemas.microsoft.com/office/powerpoint/2010/main" val="158416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5777-EF34-07D5-A92E-65F29630978D}"/>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87B8B015-AD4A-DCDF-86E1-697A12A2E157}"/>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3" name="TextBox 2">
            <a:extLst>
              <a:ext uri="{FF2B5EF4-FFF2-40B4-BE49-F238E27FC236}">
                <a16:creationId xmlns:a16="http://schemas.microsoft.com/office/drawing/2014/main" id="{45BBF492-2751-6316-F80A-9C352ADE1B41}"/>
              </a:ext>
            </a:extLst>
          </p:cNvPr>
          <p:cNvSpPr txBox="1"/>
          <p:nvPr/>
        </p:nvSpPr>
        <p:spPr>
          <a:xfrm>
            <a:off x="381000" y="36576"/>
            <a:ext cx="17568532" cy="1569660"/>
          </a:xfrm>
          <a:prstGeom prst="rect">
            <a:avLst/>
          </a:prstGeom>
          <a:noFill/>
        </p:spPr>
        <p:txBody>
          <a:bodyPr wrap="square">
            <a:spAutoFit/>
          </a:bodyPr>
          <a:lstStyle>
            <a:defPPr>
              <a:defRPr lang="en-US"/>
            </a:defPPr>
            <a:lvl1pPr>
              <a:defRPr sz="4800" b="1">
                <a:solidFill>
                  <a:srgbClr val="2A2E3A"/>
                </a:solidFill>
                <a:latin typeface="Klein Bold"/>
              </a:defRPr>
            </a:lvl1pPr>
          </a:lstStyle>
          <a:p>
            <a:r>
              <a:rPr lang="en-US" dirty="0">
                <a:solidFill>
                  <a:srgbClr val="718BAB"/>
                </a:solidFill>
              </a:rPr>
              <a:t>Method:</a:t>
            </a:r>
          </a:p>
          <a:p>
            <a:r>
              <a:rPr lang="en-KR" dirty="0"/>
              <a:t>Hypotheses</a:t>
            </a:r>
          </a:p>
        </p:txBody>
      </p:sp>
      <p:grpSp>
        <p:nvGrpSpPr>
          <p:cNvPr id="35" name="Group 34">
            <a:extLst>
              <a:ext uri="{FF2B5EF4-FFF2-40B4-BE49-F238E27FC236}">
                <a16:creationId xmlns:a16="http://schemas.microsoft.com/office/drawing/2014/main" id="{ECC520C1-A513-E64A-12CF-0A892BB839C3}"/>
              </a:ext>
            </a:extLst>
          </p:cNvPr>
          <p:cNvGrpSpPr/>
          <p:nvPr/>
        </p:nvGrpSpPr>
        <p:grpSpPr>
          <a:xfrm>
            <a:off x="9340702" y="1916972"/>
            <a:ext cx="8273902" cy="4022479"/>
            <a:chOff x="9296844" y="1730619"/>
            <a:chExt cx="8273902" cy="4022479"/>
          </a:xfrm>
        </p:grpSpPr>
        <p:sp>
          <p:nvSpPr>
            <p:cNvPr id="27" name="Rounded Rectangle 26">
              <a:extLst>
                <a:ext uri="{FF2B5EF4-FFF2-40B4-BE49-F238E27FC236}">
                  <a16:creationId xmlns:a16="http://schemas.microsoft.com/office/drawing/2014/main" id="{31E975DD-D782-14D8-75F8-E41126E53A0F}"/>
                </a:ext>
              </a:extLst>
            </p:cNvPr>
            <p:cNvSpPr/>
            <p:nvPr/>
          </p:nvSpPr>
          <p:spPr>
            <a:xfrm>
              <a:off x="9296844" y="1730619"/>
              <a:ext cx="8273902" cy="4022479"/>
            </a:xfrm>
            <a:prstGeom prst="roundRect">
              <a:avLst>
                <a:gd name="adj" fmla="val 9882"/>
              </a:avLst>
            </a:prstGeom>
            <a:gradFill flip="none" rotWithShape="1">
              <a:gsLst>
                <a:gs pos="0">
                  <a:srgbClr val="F4F4F4"/>
                </a:gs>
                <a:gs pos="100000">
                  <a:srgbClr val="F4F4F4"/>
                </a:gs>
                <a:gs pos="0">
                  <a:schemeClr val="accent1">
                    <a:tint val="23500"/>
                    <a:satMod val="16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TextBox 12">
              <a:extLst>
                <a:ext uri="{FF2B5EF4-FFF2-40B4-BE49-F238E27FC236}">
                  <a16:creationId xmlns:a16="http://schemas.microsoft.com/office/drawing/2014/main" id="{A1A9F4B5-D331-0994-FFA2-7F83CD90FE15}"/>
                </a:ext>
              </a:extLst>
            </p:cNvPr>
            <p:cNvSpPr txBox="1"/>
            <p:nvPr/>
          </p:nvSpPr>
          <p:spPr>
            <a:xfrm>
              <a:off x="9753600" y="3251418"/>
              <a:ext cx="7391400" cy="1815882"/>
            </a:xfrm>
            <a:prstGeom prst="rect">
              <a:avLst/>
            </a:prstGeom>
            <a:noFill/>
          </p:spPr>
          <p:txBody>
            <a:bodyPr wrap="square">
              <a:spAutoFit/>
            </a:bodyPr>
            <a:lstStyle/>
            <a:p>
              <a:pPr algn="just">
                <a:buNone/>
              </a:pPr>
              <a:r>
                <a:rPr lang="en-US" sz="2800" b="1"/>
                <a:t>H3.</a:t>
              </a:r>
              <a:r>
                <a:rPr lang="en-US" sz="2800"/>
                <a:t> The chatbot’s persuasive style will have a significant effect on users’ intrinsic motivation, including perceived autonomy, competence, and relatedness.</a:t>
              </a:r>
            </a:p>
          </p:txBody>
        </p:sp>
        <p:sp>
          <p:nvSpPr>
            <p:cNvPr id="15" name="TextBox 14">
              <a:extLst>
                <a:ext uri="{FF2B5EF4-FFF2-40B4-BE49-F238E27FC236}">
                  <a16:creationId xmlns:a16="http://schemas.microsoft.com/office/drawing/2014/main" id="{EFDE29D9-16DA-59E6-93ED-891E79108466}"/>
                </a:ext>
              </a:extLst>
            </p:cNvPr>
            <p:cNvSpPr txBox="1"/>
            <p:nvPr/>
          </p:nvSpPr>
          <p:spPr>
            <a:xfrm>
              <a:off x="9755372" y="1943100"/>
              <a:ext cx="7239000" cy="584775"/>
            </a:xfrm>
            <a:prstGeom prst="rect">
              <a:avLst/>
            </a:prstGeom>
            <a:noFill/>
          </p:spPr>
          <p:txBody>
            <a:bodyPr wrap="square">
              <a:spAutoFit/>
            </a:bodyPr>
            <a:lstStyle>
              <a:defPPr>
                <a:defRPr lang="en-US"/>
              </a:defPPr>
              <a:lvl1pPr>
                <a:buNone/>
                <a:defRPr sz="3200" b="1"/>
              </a:lvl1pPr>
            </a:lstStyle>
            <a:p>
              <a:r>
                <a:rPr lang="en-US">
                  <a:solidFill>
                    <a:srgbClr val="395983"/>
                  </a:solidFill>
                </a:rPr>
                <a:t>Persuasive Style and Intrinsic Motivation</a:t>
              </a:r>
            </a:p>
          </p:txBody>
        </p:sp>
      </p:grpSp>
      <p:grpSp>
        <p:nvGrpSpPr>
          <p:cNvPr id="34" name="Group 33">
            <a:extLst>
              <a:ext uri="{FF2B5EF4-FFF2-40B4-BE49-F238E27FC236}">
                <a16:creationId xmlns:a16="http://schemas.microsoft.com/office/drawing/2014/main" id="{190372CC-0F6D-7827-8B7E-B985E2F1A8E1}"/>
              </a:ext>
            </a:extLst>
          </p:cNvPr>
          <p:cNvGrpSpPr/>
          <p:nvPr/>
        </p:nvGrpSpPr>
        <p:grpSpPr>
          <a:xfrm>
            <a:off x="771748" y="1916973"/>
            <a:ext cx="8273902" cy="4022479"/>
            <a:chOff x="771748" y="1730620"/>
            <a:chExt cx="8273902" cy="4022479"/>
          </a:xfrm>
        </p:grpSpPr>
        <p:sp>
          <p:nvSpPr>
            <p:cNvPr id="24" name="Rounded Rectangle 23">
              <a:extLst>
                <a:ext uri="{FF2B5EF4-FFF2-40B4-BE49-F238E27FC236}">
                  <a16:creationId xmlns:a16="http://schemas.microsoft.com/office/drawing/2014/main" id="{74FE6413-5EA6-F027-EC03-EC048430ECF8}"/>
                </a:ext>
              </a:extLst>
            </p:cNvPr>
            <p:cNvSpPr/>
            <p:nvPr/>
          </p:nvSpPr>
          <p:spPr>
            <a:xfrm>
              <a:off x="771748" y="1730620"/>
              <a:ext cx="8273902" cy="4022479"/>
            </a:xfrm>
            <a:prstGeom prst="roundRect">
              <a:avLst>
                <a:gd name="adj" fmla="val 9882"/>
              </a:avLst>
            </a:prstGeom>
            <a:gradFill flip="none" rotWithShape="1">
              <a:gsLst>
                <a:gs pos="0">
                  <a:srgbClr val="F4F4F4"/>
                </a:gs>
                <a:gs pos="100000">
                  <a:srgbClr val="F4F4F4"/>
                </a:gs>
                <a:gs pos="0">
                  <a:schemeClr val="accent1">
                    <a:tint val="23500"/>
                    <a:satMod val="16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TextBox 6">
              <a:extLst>
                <a:ext uri="{FF2B5EF4-FFF2-40B4-BE49-F238E27FC236}">
                  <a16:creationId xmlns:a16="http://schemas.microsoft.com/office/drawing/2014/main" id="{8D9F6779-6EBE-DEDA-6F73-470C1E5014BE}"/>
                </a:ext>
              </a:extLst>
            </p:cNvPr>
            <p:cNvSpPr txBox="1"/>
            <p:nvPr/>
          </p:nvSpPr>
          <p:spPr>
            <a:xfrm>
              <a:off x="1066800" y="1958290"/>
              <a:ext cx="7848600" cy="584775"/>
            </a:xfrm>
            <a:prstGeom prst="rect">
              <a:avLst/>
            </a:prstGeom>
            <a:noFill/>
          </p:spPr>
          <p:txBody>
            <a:bodyPr wrap="square">
              <a:spAutoFit/>
            </a:bodyPr>
            <a:lstStyle/>
            <a:p>
              <a:pPr>
                <a:buNone/>
              </a:pPr>
              <a:r>
                <a:rPr lang="en-US" sz="3200" b="1">
                  <a:solidFill>
                    <a:srgbClr val="395983"/>
                  </a:solidFill>
                </a:rPr>
                <a:t>Persuasive Style and Psychological Responses</a:t>
              </a:r>
            </a:p>
          </p:txBody>
        </p:sp>
        <p:sp>
          <p:nvSpPr>
            <p:cNvPr id="9" name="TextBox 8">
              <a:extLst>
                <a:ext uri="{FF2B5EF4-FFF2-40B4-BE49-F238E27FC236}">
                  <a16:creationId xmlns:a16="http://schemas.microsoft.com/office/drawing/2014/main" id="{31ADF7C3-9BA3-5882-63D9-4B33453D795B}"/>
                </a:ext>
              </a:extLst>
            </p:cNvPr>
            <p:cNvSpPr txBox="1"/>
            <p:nvPr/>
          </p:nvSpPr>
          <p:spPr>
            <a:xfrm>
              <a:off x="1263502" y="4139049"/>
              <a:ext cx="7118498" cy="1384995"/>
            </a:xfrm>
            <a:prstGeom prst="rect">
              <a:avLst/>
            </a:prstGeom>
            <a:noFill/>
          </p:spPr>
          <p:txBody>
            <a:bodyPr wrap="square">
              <a:spAutoFit/>
            </a:bodyPr>
            <a:lstStyle/>
            <a:p>
              <a:pPr algn="just">
                <a:buNone/>
              </a:pPr>
              <a:r>
                <a:rPr lang="en-US" sz="2800" b="1"/>
                <a:t>H2.</a:t>
              </a:r>
              <a:r>
                <a:rPr lang="en-US" sz="2800"/>
                <a:t> Users’ acceptance intention toward the chatbot’s message will differ significantly depending on the chatbot’s persuasive style.</a:t>
              </a:r>
            </a:p>
          </p:txBody>
        </p:sp>
        <p:sp>
          <p:nvSpPr>
            <p:cNvPr id="26" name="TextBox 25">
              <a:extLst>
                <a:ext uri="{FF2B5EF4-FFF2-40B4-BE49-F238E27FC236}">
                  <a16:creationId xmlns:a16="http://schemas.microsoft.com/office/drawing/2014/main" id="{4C3E33F1-23F4-2CCD-C417-54BB6BD106EE}"/>
                </a:ext>
              </a:extLst>
            </p:cNvPr>
            <p:cNvSpPr txBox="1"/>
            <p:nvPr/>
          </p:nvSpPr>
          <p:spPr>
            <a:xfrm>
              <a:off x="1253314" y="2552700"/>
              <a:ext cx="7270898" cy="1384995"/>
            </a:xfrm>
            <a:prstGeom prst="rect">
              <a:avLst/>
            </a:prstGeom>
            <a:noFill/>
          </p:spPr>
          <p:txBody>
            <a:bodyPr wrap="square">
              <a:spAutoFit/>
            </a:bodyPr>
            <a:lstStyle/>
            <a:p>
              <a:pPr algn="just">
                <a:buNone/>
              </a:pPr>
              <a:r>
                <a:rPr lang="en-US" sz="2800" b="1"/>
                <a:t>H1.</a:t>
              </a:r>
              <a:r>
                <a:rPr lang="en-US" sz="2800"/>
                <a:t> Users’ perceived psychological reactance will differ significantly depending on the chatbot’s persuasive style (ethos, pathos, or logos).</a:t>
              </a:r>
            </a:p>
          </p:txBody>
        </p:sp>
      </p:grpSp>
      <p:grpSp>
        <p:nvGrpSpPr>
          <p:cNvPr id="36" name="Group 35">
            <a:extLst>
              <a:ext uri="{FF2B5EF4-FFF2-40B4-BE49-F238E27FC236}">
                <a16:creationId xmlns:a16="http://schemas.microsoft.com/office/drawing/2014/main" id="{A365E52C-6C00-465B-2458-F3322B4708A8}"/>
              </a:ext>
            </a:extLst>
          </p:cNvPr>
          <p:cNvGrpSpPr/>
          <p:nvPr/>
        </p:nvGrpSpPr>
        <p:grpSpPr>
          <a:xfrm>
            <a:off x="760229" y="6150221"/>
            <a:ext cx="8273902" cy="4022479"/>
            <a:chOff x="673396" y="5963868"/>
            <a:chExt cx="8273902" cy="4022479"/>
          </a:xfrm>
        </p:grpSpPr>
        <p:sp>
          <p:nvSpPr>
            <p:cNvPr id="28" name="Rounded Rectangle 27">
              <a:extLst>
                <a:ext uri="{FF2B5EF4-FFF2-40B4-BE49-F238E27FC236}">
                  <a16:creationId xmlns:a16="http://schemas.microsoft.com/office/drawing/2014/main" id="{A9C77481-5487-984D-86FB-B8610825C0D0}"/>
                </a:ext>
              </a:extLst>
            </p:cNvPr>
            <p:cNvSpPr/>
            <p:nvPr/>
          </p:nvSpPr>
          <p:spPr>
            <a:xfrm>
              <a:off x="673396" y="5963868"/>
              <a:ext cx="8273902" cy="4022479"/>
            </a:xfrm>
            <a:prstGeom prst="roundRect">
              <a:avLst>
                <a:gd name="adj" fmla="val 9882"/>
              </a:avLst>
            </a:prstGeom>
            <a:gradFill flip="none" rotWithShape="1">
              <a:gsLst>
                <a:gs pos="0">
                  <a:srgbClr val="F4F4F4"/>
                </a:gs>
                <a:gs pos="100000">
                  <a:srgbClr val="F4F4F4"/>
                </a:gs>
                <a:gs pos="0">
                  <a:schemeClr val="accent1">
                    <a:tint val="23500"/>
                    <a:satMod val="16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TextBox 16">
              <a:extLst>
                <a:ext uri="{FF2B5EF4-FFF2-40B4-BE49-F238E27FC236}">
                  <a16:creationId xmlns:a16="http://schemas.microsoft.com/office/drawing/2014/main" id="{DFCBCCAC-6A53-93F6-4E20-DC94B0D9A042}"/>
                </a:ext>
              </a:extLst>
            </p:cNvPr>
            <p:cNvSpPr txBox="1"/>
            <p:nvPr/>
          </p:nvSpPr>
          <p:spPr>
            <a:xfrm>
              <a:off x="1263502" y="8178105"/>
              <a:ext cx="7310770" cy="1384995"/>
            </a:xfrm>
            <a:prstGeom prst="rect">
              <a:avLst/>
            </a:prstGeom>
            <a:noFill/>
          </p:spPr>
          <p:txBody>
            <a:bodyPr wrap="square">
              <a:spAutoFit/>
            </a:bodyPr>
            <a:lstStyle/>
            <a:p>
              <a:pPr algn="just">
                <a:buNone/>
              </a:pPr>
              <a:r>
                <a:rPr lang="en-US" sz="2800" b="1" dirty="0"/>
                <a:t>H5.</a:t>
              </a:r>
              <a:r>
                <a:rPr lang="en-US" sz="2800" dirty="0"/>
                <a:t> Users’ intrinsic motivation will be positively associated with acceptance intention toward the chatbot’s persuasive message.</a:t>
              </a:r>
            </a:p>
          </p:txBody>
        </p:sp>
        <p:sp>
          <p:nvSpPr>
            <p:cNvPr id="19" name="TextBox 18">
              <a:extLst>
                <a:ext uri="{FF2B5EF4-FFF2-40B4-BE49-F238E27FC236}">
                  <a16:creationId xmlns:a16="http://schemas.microsoft.com/office/drawing/2014/main" id="{F461FE1D-3FF9-0438-DA45-3F14E8362A54}"/>
                </a:ext>
              </a:extLst>
            </p:cNvPr>
            <p:cNvSpPr txBox="1"/>
            <p:nvPr/>
          </p:nvSpPr>
          <p:spPr>
            <a:xfrm>
              <a:off x="1098699" y="6254965"/>
              <a:ext cx="7620000" cy="538609"/>
            </a:xfrm>
            <a:prstGeom prst="rect">
              <a:avLst/>
            </a:prstGeom>
            <a:noFill/>
          </p:spPr>
          <p:txBody>
            <a:bodyPr wrap="square">
              <a:spAutoFit/>
            </a:bodyPr>
            <a:lstStyle>
              <a:defPPr>
                <a:defRPr lang="en-US"/>
              </a:defPPr>
              <a:lvl1pPr>
                <a:buNone/>
                <a:defRPr sz="3200" b="1"/>
              </a:lvl1pPr>
            </a:lstStyle>
            <a:p>
              <a:r>
                <a:rPr lang="en-US" sz="2900">
                  <a:solidFill>
                    <a:srgbClr val="395983"/>
                  </a:solidFill>
                </a:rPr>
                <a:t>Intrinsic Motivation, Reactance, and Acceptance</a:t>
              </a:r>
            </a:p>
          </p:txBody>
        </p:sp>
        <p:sp>
          <p:nvSpPr>
            <p:cNvPr id="30" name="TextBox 29">
              <a:extLst>
                <a:ext uri="{FF2B5EF4-FFF2-40B4-BE49-F238E27FC236}">
                  <a16:creationId xmlns:a16="http://schemas.microsoft.com/office/drawing/2014/main" id="{496F9C70-646B-7A44-4508-5F5068AB9B87}"/>
                </a:ext>
              </a:extLst>
            </p:cNvPr>
            <p:cNvSpPr txBox="1"/>
            <p:nvPr/>
          </p:nvSpPr>
          <p:spPr>
            <a:xfrm>
              <a:off x="1251097" y="6958800"/>
              <a:ext cx="7118499" cy="954107"/>
            </a:xfrm>
            <a:prstGeom prst="rect">
              <a:avLst/>
            </a:prstGeom>
            <a:noFill/>
          </p:spPr>
          <p:txBody>
            <a:bodyPr wrap="square">
              <a:spAutoFit/>
            </a:bodyPr>
            <a:lstStyle/>
            <a:p>
              <a:pPr algn="just">
                <a:buNone/>
              </a:pPr>
              <a:r>
                <a:rPr lang="en-US" sz="2800" b="1" dirty="0"/>
                <a:t>H4.</a:t>
              </a:r>
              <a:r>
                <a:rPr lang="en-US" sz="2800" dirty="0"/>
                <a:t> Users’ intrinsic motivation will be negatively associated with psychological reactance.</a:t>
              </a:r>
            </a:p>
          </p:txBody>
        </p:sp>
      </p:grpSp>
      <p:grpSp>
        <p:nvGrpSpPr>
          <p:cNvPr id="37" name="Group 36">
            <a:extLst>
              <a:ext uri="{FF2B5EF4-FFF2-40B4-BE49-F238E27FC236}">
                <a16:creationId xmlns:a16="http://schemas.microsoft.com/office/drawing/2014/main" id="{F2A991CA-5197-6A3F-B158-0442786415F0}"/>
              </a:ext>
            </a:extLst>
          </p:cNvPr>
          <p:cNvGrpSpPr/>
          <p:nvPr/>
        </p:nvGrpSpPr>
        <p:grpSpPr>
          <a:xfrm>
            <a:off x="9296844" y="6150221"/>
            <a:ext cx="8273902" cy="4022479"/>
            <a:chOff x="9237921" y="5963868"/>
            <a:chExt cx="8273902" cy="4022479"/>
          </a:xfrm>
        </p:grpSpPr>
        <p:sp>
          <p:nvSpPr>
            <p:cNvPr id="31" name="Rounded Rectangle 30">
              <a:extLst>
                <a:ext uri="{FF2B5EF4-FFF2-40B4-BE49-F238E27FC236}">
                  <a16:creationId xmlns:a16="http://schemas.microsoft.com/office/drawing/2014/main" id="{87A9CE53-B79F-6DFA-415F-4017ABFEA81F}"/>
                </a:ext>
              </a:extLst>
            </p:cNvPr>
            <p:cNvSpPr/>
            <p:nvPr/>
          </p:nvSpPr>
          <p:spPr>
            <a:xfrm>
              <a:off x="9237921" y="5963868"/>
              <a:ext cx="8273902" cy="4022479"/>
            </a:xfrm>
            <a:prstGeom prst="roundRect">
              <a:avLst>
                <a:gd name="adj" fmla="val 9882"/>
              </a:avLst>
            </a:prstGeom>
            <a:gradFill flip="none" rotWithShape="1">
              <a:gsLst>
                <a:gs pos="0">
                  <a:srgbClr val="F4F4F4"/>
                </a:gs>
                <a:gs pos="100000">
                  <a:srgbClr val="F4F4F4"/>
                </a:gs>
                <a:gs pos="0">
                  <a:schemeClr val="accent1">
                    <a:tint val="23500"/>
                    <a:satMod val="16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1" name="TextBox 20">
              <a:extLst>
                <a:ext uri="{FF2B5EF4-FFF2-40B4-BE49-F238E27FC236}">
                  <a16:creationId xmlns:a16="http://schemas.microsoft.com/office/drawing/2014/main" id="{35587324-2028-F130-EBBC-483C41DDB427}"/>
                </a:ext>
              </a:extLst>
            </p:cNvPr>
            <p:cNvSpPr txBox="1"/>
            <p:nvPr/>
          </p:nvSpPr>
          <p:spPr>
            <a:xfrm>
              <a:off x="9739423" y="8312729"/>
              <a:ext cx="7310770" cy="1384995"/>
            </a:xfrm>
            <a:prstGeom prst="rect">
              <a:avLst/>
            </a:prstGeom>
            <a:noFill/>
          </p:spPr>
          <p:txBody>
            <a:bodyPr wrap="square">
              <a:spAutoFit/>
            </a:bodyPr>
            <a:lstStyle/>
            <a:p>
              <a:pPr algn="just">
                <a:buNone/>
              </a:pPr>
              <a:r>
                <a:rPr lang="en-US" sz="2800" b="1" dirty="0"/>
                <a:t>H7.</a:t>
              </a:r>
              <a:r>
                <a:rPr lang="en-US" sz="2800" dirty="0"/>
                <a:t> The relationship between the chatbot’s persuasive style and acceptance intention will be mediated by users’ intrinsic motivation.</a:t>
              </a:r>
            </a:p>
          </p:txBody>
        </p:sp>
        <p:sp>
          <p:nvSpPr>
            <p:cNvPr id="23" name="TextBox 22">
              <a:extLst>
                <a:ext uri="{FF2B5EF4-FFF2-40B4-BE49-F238E27FC236}">
                  <a16:creationId xmlns:a16="http://schemas.microsoft.com/office/drawing/2014/main" id="{61368281-776A-05E8-360A-9038F86B2190}"/>
                </a:ext>
              </a:extLst>
            </p:cNvPr>
            <p:cNvSpPr txBox="1"/>
            <p:nvPr/>
          </p:nvSpPr>
          <p:spPr>
            <a:xfrm>
              <a:off x="10058400" y="6208799"/>
              <a:ext cx="7239000" cy="584775"/>
            </a:xfrm>
            <a:prstGeom prst="rect">
              <a:avLst/>
            </a:prstGeom>
            <a:noFill/>
          </p:spPr>
          <p:txBody>
            <a:bodyPr wrap="square">
              <a:spAutoFit/>
            </a:bodyPr>
            <a:lstStyle>
              <a:defPPr>
                <a:defRPr lang="en-US"/>
              </a:defPPr>
              <a:lvl1pPr>
                <a:buNone/>
                <a:defRPr sz="3200" b="1"/>
              </a:lvl1pPr>
            </a:lstStyle>
            <a:p>
              <a:r>
                <a:rPr lang="en-US">
                  <a:solidFill>
                    <a:srgbClr val="395983"/>
                  </a:solidFill>
                </a:rPr>
                <a:t>Mediating Role of Intrinsic Motivation</a:t>
              </a:r>
            </a:p>
          </p:txBody>
        </p:sp>
        <p:sp>
          <p:nvSpPr>
            <p:cNvPr id="33" name="TextBox 32">
              <a:extLst>
                <a:ext uri="{FF2B5EF4-FFF2-40B4-BE49-F238E27FC236}">
                  <a16:creationId xmlns:a16="http://schemas.microsoft.com/office/drawing/2014/main" id="{C6DC8801-E7FF-D11F-5FCD-DC8276585AFF}"/>
                </a:ext>
              </a:extLst>
            </p:cNvPr>
            <p:cNvSpPr txBox="1"/>
            <p:nvPr/>
          </p:nvSpPr>
          <p:spPr>
            <a:xfrm>
              <a:off x="9751828" y="6904099"/>
              <a:ext cx="7310770" cy="1384995"/>
            </a:xfrm>
            <a:prstGeom prst="rect">
              <a:avLst/>
            </a:prstGeom>
            <a:noFill/>
          </p:spPr>
          <p:txBody>
            <a:bodyPr wrap="square">
              <a:spAutoFit/>
            </a:bodyPr>
            <a:lstStyle/>
            <a:p>
              <a:pPr algn="just">
                <a:buNone/>
              </a:pPr>
              <a:r>
                <a:rPr lang="en-US" sz="2800" b="1"/>
                <a:t>H6.</a:t>
              </a:r>
              <a:r>
                <a:rPr lang="en-US" sz="2800"/>
                <a:t> The relationship between the chatbot’s persuasive style and psychological reactance will be mediated by users’ intrinsic motivation.</a:t>
              </a:r>
            </a:p>
          </p:txBody>
        </p:sp>
      </p:grpSp>
    </p:spTree>
    <p:extLst>
      <p:ext uri="{BB962C8B-B14F-4D97-AF65-F5344CB8AC3E}">
        <p14:creationId xmlns:p14="http://schemas.microsoft.com/office/powerpoint/2010/main" val="84269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BBCCA-934A-7E1E-47F4-933D7B3D80FA}"/>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6253815E-92D0-9C12-6449-3B07B2434E9E}"/>
              </a:ext>
            </a:extLst>
          </p:cNvPr>
          <p:cNvSpPr/>
          <p:nvPr/>
        </p:nvSpPr>
        <p:spPr>
          <a:xfrm>
            <a:off x="0" y="0"/>
            <a:ext cx="18287999" cy="1754326"/>
          </a:xfrm>
          <a:custGeom>
            <a:avLst/>
            <a:gdLst/>
            <a:ahLst/>
            <a:cxnLst/>
            <a:rect l="l" t="t" r="r" b="b"/>
            <a:pathLst>
              <a:path w="4816592" h="1094988">
                <a:moveTo>
                  <a:pt x="0" y="0"/>
                </a:moveTo>
                <a:lnTo>
                  <a:pt x="4816592" y="0"/>
                </a:lnTo>
                <a:lnTo>
                  <a:pt x="4816592" y="1094988"/>
                </a:lnTo>
                <a:lnTo>
                  <a:pt x="0" y="1094988"/>
                </a:lnTo>
                <a:close/>
              </a:path>
            </a:pathLst>
          </a:custGeom>
          <a:solidFill>
            <a:srgbClr val="F4F4F4"/>
          </a:solidFill>
        </p:spPr>
        <p:txBody>
          <a:bodyPr/>
          <a:lstStyle/>
          <a:p>
            <a:endParaRPr lang="en-KR"/>
          </a:p>
        </p:txBody>
      </p:sp>
      <p:sp>
        <p:nvSpPr>
          <p:cNvPr id="3" name="TextBox 2">
            <a:extLst>
              <a:ext uri="{FF2B5EF4-FFF2-40B4-BE49-F238E27FC236}">
                <a16:creationId xmlns:a16="http://schemas.microsoft.com/office/drawing/2014/main" id="{19F20A35-BA75-6C87-2092-2E8B64115957}"/>
              </a:ext>
            </a:extLst>
          </p:cNvPr>
          <p:cNvSpPr txBox="1"/>
          <p:nvPr/>
        </p:nvSpPr>
        <p:spPr>
          <a:xfrm>
            <a:off x="381000" y="36576"/>
            <a:ext cx="17568532" cy="1569660"/>
          </a:xfrm>
          <a:prstGeom prst="rect">
            <a:avLst/>
          </a:prstGeom>
          <a:noFill/>
        </p:spPr>
        <p:txBody>
          <a:bodyPr wrap="square">
            <a:spAutoFit/>
          </a:bodyPr>
          <a:lstStyle>
            <a:defPPr>
              <a:defRPr lang="en-US"/>
            </a:defPPr>
            <a:lvl1pPr>
              <a:defRPr sz="4800" b="1">
                <a:solidFill>
                  <a:srgbClr val="2A2E3A"/>
                </a:solidFill>
                <a:latin typeface="Klein Bold"/>
              </a:defRPr>
            </a:lvl1pPr>
          </a:lstStyle>
          <a:p>
            <a:r>
              <a:rPr lang="en-US">
                <a:solidFill>
                  <a:srgbClr val="718BAB"/>
                </a:solidFill>
              </a:rPr>
              <a:t>Method:</a:t>
            </a:r>
          </a:p>
          <a:p>
            <a:r>
              <a:rPr lang="en-US"/>
              <a:t>Experimental Design and Procedure</a:t>
            </a:r>
            <a:endParaRPr lang="en-KR"/>
          </a:p>
        </p:txBody>
      </p:sp>
      <p:sp>
        <p:nvSpPr>
          <p:cNvPr id="10" name="TextBox 9">
            <a:extLst>
              <a:ext uri="{FF2B5EF4-FFF2-40B4-BE49-F238E27FC236}">
                <a16:creationId xmlns:a16="http://schemas.microsoft.com/office/drawing/2014/main" id="{D18B651D-5C91-176D-01BC-79D1C924C9E1}"/>
              </a:ext>
            </a:extLst>
          </p:cNvPr>
          <p:cNvSpPr txBox="1"/>
          <p:nvPr/>
        </p:nvSpPr>
        <p:spPr>
          <a:xfrm>
            <a:off x="247332" y="7429500"/>
            <a:ext cx="3834028" cy="707886"/>
          </a:xfrm>
          <a:prstGeom prst="rect">
            <a:avLst/>
          </a:prstGeom>
          <a:noFill/>
        </p:spPr>
        <p:txBody>
          <a:bodyPr wrap="square">
            <a:spAutoFit/>
          </a:bodyPr>
          <a:lstStyle/>
          <a:p>
            <a:pPr algn="just"/>
            <a:r>
              <a:rPr lang="en-US" altLang="zh-CN" sz="2000"/>
              <a:t>66 adults with low self-regulation → 3 groups (Ethos / Pathos / Logos)</a:t>
            </a:r>
            <a:endParaRPr lang="en-US" sz="2000"/>
          </a:p>
        </p:txBody>
      </p:sp>
      <p:pic>
        <p:nvPicPr>
          <p:cNvPr id="14" name="Picture 13">
            <a:extLst>
              <a:ext uri="{FF2B5EF4-FFF2-40B4-BE49-F238E27FC236}">
                <a16:creationId xmlns:a16="http://schemas.microsoft.com/office/drawing/2014/main" id="{A62102C5-5164-DE8F-F7CD-64CC3D7C8EE1}"/>
              </a:ext>
            </a:extLst>
          </p:cNvPr>
          <p:cNvPicPr>
            <a:picLocks noChangeAspect="1"/>
          </p:cNvPicPr>
          <p:nvPr/>
        </p:nvPicPr>
        <p:blipFill>
          <a:blip r:embed="rId3"/>
          <a:stretch>
            <a:fillRect/>
          </a:stretch>
        </p:blipFill>
        <p:spPr>
          <a:xfrm>
            <a:off x="4551260" y="3086100"/>
            <a:ext cx="7772400" cy="5595154"/>
          </a:xfrm>
          <a:prstGeom prst="rect">
            <a:avLst/>
          </a:prstGeom>
        </p:spPr>
      </p:pic>
      <p:pic>
        <p:nvPicPr>
          <p:cNvPr id="18" name="Picture 17">
            <a:extLst>
              <a:ext uri="{FF2B5EF4-FFF2-40B4-BE49-F238E27FC236}">
                <a16:creationId xmlns:a16="http://schemas.microsoft.com/office/drawing/2014/main" id="{D4EED2E1-64D2-85E2-4997-20907269F689}"/>
              </a:ext>
            </a:extLst>
          </p:cNvPr>
          <p:cNvPicPr>
            <a:picLocks noChangeAspect="1"/>
          </p:cNvPicPr>
          <p:nvPr/>
        </p:nvPicPr>
        <p:blipFill>
          <a:blip r:embed="rId4"/>
          <a:stretch>
            <a:fillRect/>
          </a:stretch>
        </p:blipFill>
        <p:spPr>
          <a:xfrm flipH="1">
            <a:off x="3657600" y="5413777"/>
            <a:ext cx="939800" cy="939800"/>
          </a:xfrm>
          <a:prstGeom prst="rect">
            <a:avLst/>
          </a:prstGeom>
        </p:spPr>
      </p:pic>
      <p:pic>
        <p:nvPicPr>
          <p:cNvPr id="20" name="Picture 19">
            <a:extLst>
              <a:ext uri="{FF2B5EF4-FFF2-40B4-BE49-F238E27FC236}">
                <a16:creationId xmlns:a16="http://schemas.microsoft.com/office/drawing/2014/main" id="{1F3EE5CA-0C90-F686-ECC1-15B2223A3A05}"/>
              </a:ext>
            </a:extLst>
          </p:cNvPr>
          <p:cNvPicPr>
            <a:picLocks noChangeAspect="1"/>
          </p:cNvPicPr>
          <p:nvPr/>
        </p:nvPicPr>
        <p:blipFill>
          <a:blip r:embed="rId4"/>
          <a:stretch>
            <a:fillRect/>
          </a:stretch>
        </p:blipFill>
        <p:spPr>
          <a:xfrm flipH="1">
            <a:off x="12298260" y="5413777"/>
            <a:ext cx="939800" cy="939800"/>
          </a:xfrm>
          <a:prstGeom prst="rect">
            <a:avLst/>
          </a:prstGeom>
        </p:spPr>
      </p:pic>
      <p:pic>
        <p:nvPicPr>
          <p:cNvPr id="44" name="Picture 43">
            <a:extLst>
              <a:ext uri="{FF2B5EF4-FFF2-40B4-BE49-F238E27FC236}">
                <a16:creationId xmlns:a16="http://schemas.microsoft.com/office/drawing/2014/main" id="{4B7AC422-BA54-4842-713F-0FBA15EFBC13}"/>
              </a:ext>
            </a:extLst>
          </p:cNvPr>
          <p:cNvPicPr>
            <a:picLocks noChangeAspect="1"/>
          </p:cNvPicPr>
          <p:nvPr/>
        </p:nvPicPr>
        <p:blipFill>
          <a:blip r:embed="rId5"/>
          <a:stretch>
            <a:fillRect/>
          </a:stretch>
        </p:blipFill>
        <p:spPr>
          <a:xfrm>
            <a:off x="720520" y="4539807"/>
            <a:ext cx="2687740" cy="2687740"/>
          </a:xfrm>
          <a:prstGeom prst="rect">
            <a:avLst/>
          </a:prstGeom>
        </p:spPr>
      </p:pic>
      <p:sp>
        <p:nvSpPr>
          <p:cNvPr id="48" name="TextBox 47">
            <a:extLst>
              <a:ext uri="{FF2B5EF4-FFF2-40B4-BE49-F238E27FC236}">
                <a16:creationId xmlns:a16="http://schemas.microsoft.com/office/drawing/2014/main" id="{D9BB42E7-BB1D-EF90-14B4-BBB4D55AFF81}"/>
              </a:ext>
            </a:extLst>
          </p:cNvPr>
          <p:cNvSpPr txBox="1"/>
          <p:nvPr/>
        </p:nvSpPr>
        <p:spPr>
          <a:xfrm>
            <a:off x="13461845" y="3848100"/>
            <a:ext cx="4080565" cy="4585871"/>
          </a:xfrm>
          <a:prstGeom prst="rect">
            <a:avLst/>
          </a:prstGeom>
          <a:noFill/>
        </p:spPr>
        <p:txBody>
          <a:bodyPr wrap="square">
            <a:spAutoFit/>
          </a:bodyPr>
          <a:lstStyle/>
          <a:p>
            <a:pPr>
              <a:buNone/>
            </a:pPr>
            <a:r>
              <a:rPr lang="en-US" sz="2000" b="1">
                <a:solidFill>
                  <a:srgbClr val="002060"/>
                </a:solidFill>
              </a:rPr>
              <a:t>Intrinsic Motivation</a:t>
            </a:r>
          </a:p>
          <a:p>
            <a:pPr marL="285750" indent="-285750">
              <a:buFont typeface="Arial" panose="020B0604020202020204" pitchFamily="34" charset="0"/>
              <a:buChar char="•"/>
            </a:pPr>
            <a:r>
              <a:rPr lang="en-US"/>
              <a:t>Autonomy</a:t>
            </a:r>
          </a:p>
          <a:p>
            <a:pPr>
              <a:buNone/>
            </a:pPr>
            <a:r>
              <a:rPr lang="en-US" i="1"/>
              <a:t>I felt that following the AI’s advice was my own decision.</a:t>
            </a:r>
          </a:p>
          <a:p>
            <a:pPr algn="ctr"/>
            <a:r>
              <a:rPr lang="en-US"/>
              <a:t>... ...</a:t>
            </a:r>
          </a:p>
          <a:p>
            <a:pPr marL="285750" indent="-285750">
              <a:buFont typeface="Arial" panose="020B0604020202020204" pitchFamily="34" charset="0"/>
              <a:buChar char="•"/>
            </a:pPr>
            <a:r>
              <a:rPr lang="en-US"/>
              <a:t>Competence</a:t>
            </a:r>
          </a:p>
          <a:p>
            <a:pPr>
              <a:buNone/>
            </a:pPr>
            <a:r>
              <a:rPr lang="en-US" i="1"/>
              <a:t>I felt confident that I could apply the AI’s advice effectively in my daily life.</a:t>
            </a:r>
          </a:p>
          <a:p>
            <a:pPr algn="ctr"/>
            <a:r>
              <a:rPr lang="en-US"/>
              <a:t>... ...</a:t>
            </a:r>
          </a:p>
          <a:p>
            <a:pPr marL="285750" indent="-285750">
              <a:buFont typeface="Arial" panose="020B0604020202020204" pitchFamily="34" charset="0"/>
              <a:buChar char="•"/>
            </a:pPr>
            <a:r>
              <a:rPr lang="en-US"/>
              <a:t>Relatedness</a:t>
            </a:r>
          </a:p>
          <a:p>
            <a:pPr>
              <a:buNone/>
            </a:pPr>
            <a:r>
              <a:rPr lang="en-US" i="1"/>
              <a:t>I felt comfortable interacting with the AI.</a:t>
            </a:r>
          </a:p>
          <a:p>
            <a:pPr algn="ctr"/>
            <a:r>
              <a:rPr lang="en-US"/>
              <a:t>... ...</a:t>
            </a:r>
          </a:p>
          <a:p>
            <a:endParaRPr lang="en-US"/>
          </a:p>
          <a:p>
            <a:pPr>
              <a:buNone/>
            </a:pPr>
            <a:r>
              <a:rPr lang="en-US" sz="2000" b="1">
                <a:solidFill>
                  <a:srgbClr val="002060"/>
                </a:solidFill>
              </a:rPr>
              <a:t>Psychological Reactance</a:t>
            </a:r>
          </a:p>
          <a:p>
            <a:pPr>
              <a:buNone/>
            </a:pPr>
            <a:r>
              <a:rPr lang="en-US" i="1"/>
              <a:t>I felt that the AI’s advice was an intrusion.</a:t>
            </a:r>
          </a:p>
          <a:p>
            <a:pPr algn="ctr"/>
            <a:r>
              <a:rPr lang="en-US"/>
              <a:t>... ...</a:t>
            </a:r>
          </a:p>
        </p:txBody>
      </p:sp>
      <p:sp>
        <p:nvSpPr>
          <p:cNvPr id="49" name="Rounded Rectangle 48">
            <a:extLst>
              <a:ext uri="{FF2B5EF4-FFF2-40B4-BE49-F238E27FC236}">
                <a16:creationId xmlns:a16="http://schemas.microsoft.com/office/drawing/2014/main" id="{50832CF8-8BBB-7148-E187-127C56952758}"/>
              </a:ext>
            </a:extLst>
          </p:cNvPr>
          <p:cNvSpPr/>
          <p:nvPr/>
        </p:nvSpPr>
        <p:spPr>
          <a:xfrm>
            <a:off x="13249656" y="3130826"/>
            <a:ext cx="4504944" cy="5365474"/>
          </a:xfrm>
          <a:prstGeom prst="roundRect">
            <a:avLst>
              <a:gd name="adj" fmla="val 6748"/>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3" name="TextBox 52">
            <a:extLst>
              <a:ext uri="{FF2B5EF4-FFF2-40B4-BE49-F238E27FC236}">
                <a16:creationId xmlns:a16="http://schemas.microsoft.com/office/drawing/2014/main" id="{0EC5F817-CC08-4CA8-F421-0A72E239EB60}"/>
              </a:ext>
            </a:extLst>
          </p:cNvPr>
          <p:cNvSpPr txBox="1"/>
          <p:nvPr/>
        </p:nvSpPr>
        <p:spPr>
          <a:xfrm>
            <a:off x="13272295" y="3187125"/>
            <a:ext cx="4482305" cy="584775"/>
          </a:xfrm>
          <a:prstGeom prst="rect">
            <a:avLst/>
          </a:prstGeom>
          <a:noFill/>
        </p:spPr>
        <p:txBody>
          <a:bodyPr wrap="square">
            <a:spAutoFit/>
          </a:bodyPr>
          <a:lstStyle/>
          <a:p>
            <a:pPr algn="ctr"/>
            <a:r>
              <a:rPr lang="en-KR" sz="3200" b="1">
                <a:solidFill>
                  <a:srgbClr val="56667B"/>
                </a:solidFill>
              </a:rPr>
              <a:t>post-hoc measures</a:t>
            </a:r>
          </a:p>
        </p:txBody>
      </p:sp>
    </p:spTree>
    <p:extLst>
      <p:ext uri="{BB962C8B-B14F-4D97-AF65-F5344CB8AC3E}">
        <p14:creationId xmlns:p14="http://schemas.microsoft.com/office/powerpoint/2010/main" val="3583729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731</TotalTime>
  <Words>1700</Words>
  <Application>Microsoft Macintosh PowerPoint</Application>
  <PresentationFormat>Custom</PresentationFormat>
  <Paragraphs>164</Paragraphs>
  <Slides>17</Slides>
  <Notes>16</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Klein Bold</vt:lpstr>
      <vt:lpstr>宋体</vt:lpstr>
      <vt:lpstr>맑은 고딕</vt:lpstr>
      <vt:lpstr>Arial</vt:lpstr>
      <vt:lpstr>Office Theme</vt:lpstr>
      <vt:lpstr>‘Shall I have a late-night snack or not?’ Using Ethos, Pathos, and Logos in Persuasive AI for Self-Control Dilemmas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dc:creator>yuqian zheng</dc:creator>
  <cp:lastModifiedBy>최예봄</cp:lastModifiedBy>
  <cp:revision>11</cp:revision>
  <dcterms:created xsi:type="dcterms:W3CDTF">2006-08-16T00:00:00Z</dcterms:created>
  <dcterms:modified xsi:type="dcterms:W3CDTF">2025-12-17T03:37:27Z</dcterms:modified>
  <dc:identifier>DAGxs1-_G0w</dc:identifier>
</cp:coreProperties>
</file>